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10" r:id="rId13"/>
    <p:sldId id="311" r:id="rId14"/>
    <p:sldId id="312" r:id="rId15"/>
    <p:sldId id="270" r:id="rId16"/>
    <p:sldId id="271" r:id="rId17"/>
    <p:sldId id="272" r:id="rId18"/>
    <p:sldId id="275" r:id="rId19"/>
    <p:sldId id="276" r:id="rId20"/>
    <p:sldId id="316" r:id="rId21"/>
    <p:sldId id="277" r:id="rId22"/>
    <p:sldId id="278" r:id="rId23"/>
    <p:sldId id="307" r:id="rId24"/>
    <p:sldId id="315" r:id="rId25"/>
    <p:sldId id="309" r:id="rId26"/>
    <p:sldId id="280" r:id="rId27"/>
    <p:sldId id="313" r:id="rId28"/>
    <p:sldId id="281" r:id="rId29"/>
    <p:sldId id="314" r:id="rId30"/>
    <p:sldId id="282" r:id="rId31"/>
    <p:sldId id="283" r:id="rId32"/>
    <p:sldId id="284" r:id="rId33"/>
    <p:sldId id="285" r:id="rId34"/>
    <p:sldId id="286" r:id="rId35"/>
    <p:sldId id="290" r:id="rId36"/>
    <p:sldId id="291" r:id="rId37"/>
    <p:sldId id="292" r:id="rId38"/>
    <p:sldId id="293" r:id="rId39"/>
    <p:sldId id="295" r:id="rId40"/>
    <p:sldId id="297" r:id="rId41"/>
    <p:sldId id="300" r:id="rId42"/>
    <p:sldId id="301" r:id="rId43"/>
    <p:sldId id="302" r:id="rId44"/>
    <p:sldId id="303" r:id="rId45"/>
    <p:sldId id="287" r:id="rId46"/>
    <p:sldId id="289" r:id="rId47"/>
    <p:sldId id="28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6C53F8E-EA01-DEB6-027E-38F5EA174FF1}" name="AORUS 15" initials="A1" userId="AORUS 15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73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739CA0-CD76-4504-B204-345BDD00238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E655C6-7F48-49BF-9576-FC62D8274CB5}">
      <dgm:prSet/>
      <dgm:spPr/>
      <dgm:t>
        <a:bodyPr/>
        <a:lstStyle/>
        <a:p>
          <a:r>
            <a:rPr lang="en-US"/>
            <a:t>• </a:t>
          </a:r>
          <a:r>
            <a:rPr lang="en-US" b="1"/>
            <a:t>RFM:</a:t>
          </a:r>
          <a:r>
            <a:rPr lang="en-US"/>
            <a:t> Giá trị, tần suất, mức độ gần đây (Recency, Frequency, Monetary)</a:t>
          </a:r>
        </a:p>
      </dgm:t>
    </dgm:pt>
    <dgm:pt modelId="{94EB39A9-0C28-4DC9-AACC-932194142C65}" type="parTrans" cxnId="{57C8A6D0-072E-4EC9-8A72-F6557A2ED6CB}">
      <dgm:prSet/>
      <dgm:spPr/>
      <dgm:t>
        <a:bodyPr/>
        <a:lstStyle/>
        <a:p>
          <a:endParaRPr lang="en-US"/>
        </a:p>
      </dgm:t>
    </dgm:pt>
    <dgm:pt modelId="{5E899BB5-B161-4C52-BA2A-EAAF4A645DCB}" type="sibTrans" cxnId="{57C8A6D0-072E-4EC9-8A72-F6557A2ED6CB}">
      <dgm:prSet/>
      <dgm:spPr/>
      <dgm:t>
        <a:bodyPr/>
        <a:lstStyle/>
        <a:p>
          <a:endParaRPr lang="en-US"/>
        </a:p>
      </dgm:t>
    </dgm:pt>
    <dgm:pt modelId="{772F8628-7E01-4F41-8462-22F3D4E20D88}">
      <dgm:prSet/>
      <dgm:spPr/>
      <dgm:t>
        <a:bodyPr/>
        <a:lstStyle/>
        <a:p>
          <a:r>
            <a:rPr lang="en-US"/>
            <a:t>• </a:t>
          </a:r>
          <a:r>
            <a:rPr lang="en-US" b="1"/>
            <a:t>Hành vi &amp; Đa dạng(Behavioral Features): </a:t>
          </a:r>
          <a:r>
            <a:rPr lang="en-US"/>
            <a:t>Thói quen, đa dạng sản phẩm, thời điểm mua ưa thích</a:t>
          </a:r>
        </a:p>
      </dgm:t>
    </dgm:pt>
    <dgm:pt modelId="{0E6C6314-EF5D-43B7-B3AC-5908C1B2563D}" type="parTrans" cxnId="{2139E475-170A-42C3-BFBC-749292BE5E7C}">
      <dgm:prSet/>
      <dgm:spPr/>
      <dgm:t>
        <a:bodyPr/>
        <a:lstStyle/>
        <a:p>
          <a:endParaRPr lang="en-US"/>
        </a:p>
      </dgm:t>
    </dgm:pt>
    <dgm:pt modelId="{223BADBC-BE02-4B22-94F8-324D307267D2}" type="sibTrans" cxnId="{2139E475-170A-42C3-BFBC-749292BE5E7C}">
      <dgm:prSet/>
      <dgm:spPr/>
      <dgm:t>
        <a:bodyPr/>
        <a:lstStyle/>
        <a:p>
          <a:endParaRPr lang="en-US"/>
        </a:p>
      </dgm:t>
    </dgm:pt>
    <dgm:pt modelId="{3DD45ECA-7CA1-4E30-AA4B-C01ABBDBA474}">
      <dgm:prSet/>
      <dgm:spPr/>
      <dgm:t>
        <a:bodyPr/>
        <a:lstStyle/>
        <a:p>
          <a:r>
            <a:rPr lang="en-US"/>
            <a:t>• </a:t>
          </a:r>
          <a:r>
            <a:rPr lang="en-US" b="1"/>
            <a:t>Địa lý và hủy đơn (Geographic Features &amp; Cancellation Insights): </a:t>
          </a:r>
          <a:r>
            <a:rPr lang="en-US"/>
            <a:t>Quốc gia (Is_UK), số lần và tỷ lệ hủy đơn → đo lường rủi ro</a:t>
          </a:r>
        </a:p>
      </dgm:t>
    </dgm:pt>
    <dgm:pt modelId="{D1582CAF-BFE1-4D5D-946E-06257D28575B}" type="parTrans" cxnId="{7767D3DC-4ADD-4263-8872-5868E2012146}">
      <dgm:prSet/>
      <dgm:spPr/>
      <dgm:t>
        <a:bodyPr/>
        <a:lstStyle/>
        <a:p>
          <a:endParaRPr lang="en-US"/>
        </a:p>
      </dgm:t>
    </dgm:pt>
    <dgm:pt modelId="{4DED41AF-DF66-417B-9801-1C27E9779CCE}" type="sibTrans" cxnId="{7767D3DC-4ADD-4263-8872-5868E2012146}">
      <dgm:prSet/>
      <dgm:spPr/>
      <dgm:t>
        <a:bodyPr/>
        <a:lstStyle/>
        <a:p>
          <a:endParaRPr lang="en-US"/>
        </a:p>
      </dgm:t>
    </dgm:pt>
    <dgm:pt modelId="{0938AA3E-1EF4-4A72-B35B-434A5B84FECE}">
      <dgm:prSet/>
      <dgm:spPr/>
      <dgm:t>
        <a:bodyPr/>
        <a:lstStyle/>
        <a:p>
          <a:r>
            <a:rPr lang="en-US"/>
            <a:t>• </a:t>
          </a:r>
          <a:r>
            <a:rPr lang="en-US" b="1"/>
            <a:t>Mùa vụ &amp; Xu hướng(Seasonality &amp; Trends): </a:t>
          </a:r>
          <a:r>
            <a:rPr lang="en-US"/>
            <a:t>Chi tiêu theo tháng, độ biến động, xu hướng tăng/giảm</a:t>
          </a:r>
        </a:p>
      </dgm:t>
    </dgm:pt>
    <dgm:pt modelId="{3F2BF552-14D2-4C43-863D-40ECFC6999CB}" type="parTrans" cxnId="{EC0A9369-B433-40E7-81E5-1DBBED4541E2}">
      <dgm:prSet/>
      <dgm:spPr/>
      <dgm:t>
        <a:bodyPr/>
        <a:lstStyle/>
        <a:p>
          <a:endParaRPr lang="en-US"/>
        </a:p>
      </dgm:t>
    </dgm:pt>
    <dgm:pt modelId="{2E2DF721-9ED8-47C5-BB4A-0C4E6DAB1293}" type="sibTrans" cxnId="{EC0A9369-B433-40E7-81E5-1DBBED4541E2}">
      <dgm:prSet/>
      <dgm:spPr/>
      <dgm:t>
        <a:bodyPr/>
        <a:lstStyle/>
        <a:p>
          <a:endParaRPr lang="en-US"/>
        </a:p>
      </dgm:t>
    </dgm:pt>
    <dgm:pt modelId="{8FAEF677-C87C-4781-8595-85B42AA5D4C0}" type="pres">
      <dgm:prSet presAssocID="{10739CA0-CD76-4504-B204-345BDD00238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80455C-511C-4834-99CF-4188D46BB648}" type="pres">
      <dgm:prSet presAssocID="{3BE655C6-7F48-49BF-9576-FC62D8274CB5}" presName="hierRoot1" presStyleCnt="0"/>
      <dgm:spPr/>
    </dgm:pt>
    <dgm:pt modelId="{A249F3DE-E3E9-40B6-B7B8-04927B862897}" type="pres">
      <dgm:prSet presAssocID="{3BE655C6-7F48-49BF-9576-FC62D8274CB5}" presName="composite" presStyleCnt="0"/>
      <dgm:spPr/>
    </dgm:pt>
    <dgm:pt modelId="{C046B03F-91B9-42C6-A10E-A02980F5A88A}" type="pres">
      <dgm:prSet presAssocID="{3BE655C6-7F48-49BF-9576-FC62D8274CB5}" presName="background" presStyleLbl="node0" presStyleIdx="0" presStyleCnt="4"/>
      <dgm:spPr/>
    </dgm:pt>
    <dgm:pt modelId="{88501720-5F45-4FCD-8AC5-6FAB6E7AD7C7}" type="pres">
      <dgm:prSet presAssocID="{3BE655C6-7F48-49BF-9576-FC62D8274CB5}" presName="text" presStyleLbl="fgAcc0" presStyleIdx="0" presStyleCnt="4">
        <dgm:presLayoutVars>
          <dgm:chPref val="3"/>
        </dgm:presLayoutVars>
      </dgm:prSet>
      <dgm:spPr/>
    </dgm:pt>
    <dgm:pt modelId="{49B11355-4C76-4D89-A86B-4ADB78DC03DE}" type="pres">
      <dgm:prSet presAssocID="{3BE655C6-7F48-49BF-9576-FC62D8274CB5}" presName="hierChild2" presStyleCnt="0"/>
      <dgm:spPr/>
    </dgm:pt>
    <dgm:pt modelId="{144EB904-780A-4C2C-9039-2BD578F56D69}" type="pres">
      <dgm:prSet presAssocID="{772F8628-7E01-4F41-8462-22F3D4E20D88}" presName="hierRoot1" presStyleCnt="0"/>
      <dgm:spPr/>
    </dgm:pt>
    <dgm:pt modelId="{D92171C7-1E82-417A-B55F-48F8BC7C7190}" type="pres">
      <dgm:prSet presAssocID="{772F8628-7E01-4F41-8462-22F3D4E20D88}" presName="composite" presStyleCnt="0"/>
      <dgm:spPr/>
    </dgm:pt>
    <dgm:pt modelId="{CC8F46BD-4D7D-446E-8477-16AA1144B7A9}" type="pres">
      <dgm:prSet presAssocID="{772F8628-7E01-4F41-8462-22F3D4E20D88}" presName="background" presStyleLbl="node0" presStyleIdx="1" presStyleCnt="4"/>
      <dgm:spPr/>
    </dgm:pt>
    <dgm:pt modelId="{3A00B751-A91E-46DD-82C9-0F9BF44A42D6}" type="pres">
      <dgm:prSet presAssocID="{772F8628-7E01-4F41-8462-22F3D4E20D88}" presName="text" presStyleLbl="fgAcc0" presStyleIdx="1" presStyleCnt="4">
        <dgm:presLayoutVars>
          <dgm:chPref val="3"/>
        </dgm:presLayoutVars>
      </dgm:prSet>
      <dgm:spPr/>
    </dgm:pt>
    <dgm:pt modelId="{6D963567-8341-4F86-B6F5-7CA4BA578281}" type="pres">
      <dgm:prSet presAssocID="{772F8628-7E01-4F41-8462-22F3D4E20D88}" presName="hierChild2" presStyleCnt="0"/>
      <dgm:spPr/>
    </dgm:pt>
    <dgm:pt modelId="{EFA8B88F-7C5A-40B5-8FC5-7C1FCCBC2026}" type="pres">
      <dgm:prSet presAssocID="{3DD45ECA-7CA1-4E30-AA4B-C01ABBDBA474}" presName="hierRoot1" presStyleCnt="0"/>
      <dgm:spPr/>
    </dgm:pt>
    <dgm:pt modelId="{2328259B-472C-459E-852A-8E1668F2A78D}" type="pres">
      <dgm:prSet presAssocID="{3DD45ECA-7CA1-4E30-AA4B-C01ABBDBA474}" presName="composite" presStyleCnt="0"/>
      <dgm:spPr/>
    </dgm:pt>
    <dgm:pt modelId="{16149705-3A3A-40A8-A0D4-82791E23AB97}" type="pres">
      <dgm:prSet presAssocID="{3DD45ECA-7CA1-4E30-AA4B-C01ABBDBA474}" presName="background" presStyleLbl="node0" presStyleIdx="2" presStyleCnt="4"/>
      <dgm:spPr/>
    </dgm:pt>
    <dgm:pt modelId="{C54C96DF-1FBF-4F24-AC51-1CFDEFB981C2}" type="pres">
      <dgm:prSet presAssocID="{3DD45ECA-7CA1-4E30-AA4B-C01ABBDBA474}" presName="text" presStyleLbl="fgAcc0" presStyleIdx="2" presStyleCnt="4">
        <dgm:presLayoutVars>
          <dgm:chPref val="3"/>
        </dgm:presLayoutVars>
      </dgm:prSet>
      <dgm:spPr/>
    </dgm:pt>
    <dgm:pt modelId="{98F0D481-7B5F-423E-B948-90B233270638}" type="pres">
      <dgm:prSet presAssocID="{3DD45ECA-7CA1-4E30-AA4B-C01ABBDBA474}" presName="hierChild2" presStyleCnt="0"/>
      <dgm:spPr/>
    </dgm:pt>
    <dgm:pt modelId="{B5E29105-EDB2-4E7E-AFA7-D8F9BB1BA644}" type="pres">
      <dgm:prSet presAssocID="{0938AA3E-1EF4-4A72-B35B-434A5B84FECE}" presName="hierRoot1" presStyleCnt="0"/>
      <dgm:spPr/>
    </dgm:pt>
    <dgm:pt modelId="{B1DED492-6988-4647-A848-36835C3B98A0}" type="pres">
      <dgm:prSet presAssocID="{0938AA3E-1EF4-4A72-B35B-434A5B84FECE}" presName="composite" presStyleCnt="0"/>
      <dgm:spPr/>
    </dgm:pt>
    <dgm:pt modelId="{F4432CCB-D2D6-4CB8-8573-BA7276ED95F2}" type="pres">
      <dgm:prSet presAssocID="{0938AA3E-1EF4-4A72-B35B-434A5B84FECE}" presName="background" presStyleLbl="node0" presStyleIdx="3" presStyleCnt="4"/>
      <dgm:spPr/>
    </dgm:pt>
    <dgm:pt modelId="{5065E1C4-56EE-466A-AA0F-7F0C281AEFBD}" type="pres">
      <dgm:prSet presAssocID="{0938AA3E-1EF4-4A72-B35B-434A5B84FECE}" presName="text" presStyleLbl="fgAcc0" presStyleIdx="3" presStyleCnt="4">
        <dgm:presLayoutVars>
          <dgm:chPref val="3"/>
        </dgm:presLayoutVars>
      </dgm:prSet>
      <dgm:spPr/>
    </dgm:pt>
    <dgm:pt modelId="{36FE5D77-FFF4-4312-A697-787EDD0314F3}" type="pres">
      <dgm:prSet presAssocID="{0938AA3E-1EF4-4A72-B35B-434A5B84FECE}" presName="hierChild2" presStyleCnt="0"/>
      <dgm:spPr/>
    </dgm:pt>
  </dgm:ptLst>
  <dgm:cxnLst>
    <dgm:cxn modelId="{DCCC0D28-7E08-4FF6-8918-E6B84728356F}" type="presOf" srcId="{10739CA0-CD76-4504-B204-345BDD00238F}" destId="{8FAEF677-C87C-4781-8595-85B42AA5D4C0}" srcOrd="0" destOrd="0" presId="urn:microsoft.com/office/officeart/2005/8/layout/hierarchy1"/>
    <dgm:cxn modelId="{EC0A9369-B433-40E7-81E5-1DBBED4541E2}" srcId="{10739CA0-CD76-4504-B204-345BDD00238F}" destId="{0938AA3E-1EF4-4A72-B35B-434A5B84FECE}" srcOrd="3" destOrd="0" parTransId="{3F2BF552-14D2-4C43-863D-40ECFC6999CB}" sibTransId="{2E2DF721-9ED8-47C5-BB4A-0C4E6DAB1293}"/>
    <dgm:cxn modelId="{2139E475-170A-42C3-BFBC-749292BE5E7C}" srcId="{10739CA0-CD76-4504-B204-345BDD00238F}" destId="{772F8628-7E01-4F41-8462-22F3D4E20D88}" srcOrd="1" destOrd="0" parTransId="{0E6C6314-EF5D-43B7-B3AC-5908C1B2563D}" sibTransId="{223BADBC-BE02-4B22-94F8-324D307267D2}"/>
    <dgm:cxn modelId="{F64F69A9-77B6-460E-8167-441CC046E06E}" type="presOf" srcId="{0938AA3E-1EF4-4A72-B35B-434A5B84FECE}" destId="{5065E1C4-56EE-466A-AA0F-7F0C281AEFBD}" srcOrd="0" destOrd="0" presId="urn:microsoft.com/office/officeart/2005/8/layout/hierarchy1"/>
    <dgm:cxn modelId="{33F876BB-6743-4D8C-B432-D9000AF58FAE}" type="presOf" srcId="{772F8628-7E01-4F41-8462-22F3D4E20D88}" destId="{3A00B751-A91E-46DD-82C9-0F9BF44A42D6}" srcOrd="0" destOrd="0" presId="urn:microsoft.com/office/officeart/2005/8/layout/hierarchy1"/>
    <dgm:cxn modelId="{45337ABC-0A42-4338-B92A-EF8BFEB8DA9C}" type="presOf" srcId="{3BE655C6-7F48-49BF-9576-FC62D8274CB5}" destId="{88501720-5F45-4FCD-8AC5-6FAB6E7AD7C7}" srcOrd="0" destOrd="0" presId="urn:microsoft.com/office/officeart/2005/8/layout/hierarchy1"/>
    <dgm:cxn modelId="{57C8A6D0-072E-4EC9-8A72-F6557A2ED6CB}" srcId="{10739CA0-CD76-4504-B204-345BDD00238F}" destId="{3BE655C6-7F48-49BF-9576-FC62D8274CB5}" srcOrd="0" destOrd="0" parTransId="{94EB39A9-0C28-4DC9-AACC-932194142C65}" sibTransId="{5E899BB5-B161-4C52-BA2A-EAAF4A645DCB}"/>
    <dgm:cxn modelId="{7767D3DC-4ADD-4263-8872-5868E2012146}" srcId="{10739CA0-CD76-4504-B204-345BDD00238F}" destId="{3DD45ECA-7CA1-4E30-AA4B-C01ABBDBA474}" srcOrd="2" destOrd="0" parTransId="{D1582CAF-BFE1-4D5D-946E-06257D28575B}" sibTransId="{4DED41AF-DF66-417B-9801-1C27E9779CCE}"/>
    <dgm:cxn modelId="{52FA7FE4-B44A-49CA-BB12-2384ECDABFFB}" type="presOf" srcId="{3DD45ECA-7CA1-4E30-AA4B-C01ABBDBA474}" destId="{C54C96DF-1FBF-4F24-AC51-1CFDEFB981C2}" srcOrd="0" destOrd="0" presId="urn:microsoft.com/office/officeart/2005/8/layout/hierarchy1"/>
    <dgm:cxn modelId="{CF75024E-6CCF-4BC8-B556-88AA1B685358}" type="presParOf" srcId="{8FAEF677-C87C-4781-8595-85B42AA5D4C0}" destId="{7180455C-511C-4834-99CF-4188D46BB648}" srcOrd="0" destOrd="0" presId="urn:microsoft.com/office/officeart/2005/8/layout/hierarchy1"/>
    <dgm:cxn modelId="{87CABD98-1D90-41A1-95EA-82AFC5230491}" type="presParOf" srcId="{7180455C-511C-4834-99CF-4188D46BB648}" destId="{A249F3DE-E3E9-40B6-B7B8-04927B862897}" srcOrd="0" destOrd="0" presId="urn:microsoft.com/office/officeart/2005/8/layout/hierarchy1"/>
    <dgm:cxn modelId="{34AE3E2A-04E2-4F85-BBD4-3BD0EBDF25C2}" type="presParOf" srcId="{A249F3DE-E3E9-40B6-B7B8-04927B862897}" destId="{C046B03F-91B9-42C6-A10E-A02980F5A88A}" srcOrd="0" destOrd="0" presId="urn:microsoft.com/office/officeart/2005/8/layout/hierarchy1"/>
    <dgm:cxn modelId="{C221BBF2-5895-453D-B577-A2B20E60ACB1}" type="presParOf" srcId="{A249F3DE-E3E9-40B6-B7B8-04927B862897}" destId="{88501720-5F45-4FCD-8AC5-6FAB6E7AD7C7}" srcOrd="1" destOrd="0" presId="urn:microsoft.com/office/officeart/2005/8/layout/hierarchy1"/>
    <dgm:cxn modelId="{B14A5A28-E768-4DF8-A21E-36AD7D844506}" type="presParOf" srcId="{7180455C-511C-4834-99CF-4188D46BB648}" destId="{49B11355-4C76-4D89-A86B-4ADB78DC03DE}" srcOrd="1" destOrd="0" presId="urn:microsoft.com/office/officeart/2005/8/layout/hierarchy1"/>
    <dgm:cxn modelId="{AF6FD21E-CD92-41C7-BCD5-4098C232EE63}" type="presParOf" srcId="{8FAEF677-C87C-4781-8595-85B42AA5D4C0}" destId="{144EB904-780A-4C2C-9039-2BD578F56D69}" srcOrd="1" destOrd="0" presId="urn:microsoft.com/office/officeart/2005/8/layout/hierarchy1"/>
    <dgm:cxn modelId="{05364969-3268-4A2E-9C38-6A512B7E2E59}" type="presParOf" srcId="{144EB904-780A-4C2C-9039-2BD578F56D69}" destId="{D92171C7-1E82-417A-B55F-48F8BC7C7190}" srcOrd="0" destOrd="0" presId="urn:microsoft.com/office/officeart/2005/8/layout/hierarchy1"/>
    <dgm:cxn modelId="{0C0D337D-A0A7-4F0F-BF40-F64910773321}" type="presParOf" srcId="{D92171C7-1E82-417A-B55F-48F8BC7C7190}" destId="{CC8F46BD-4D7D-446E-8477-16AA1144B7A9}" srcOrd="0" destOrd="0" presId="urn:microsoft.com/office/officeart/2005/8/layout/hierarchy1"/>
    <dgm:cxn modelId="{E4F46E26-5440-4589-972B-1F219DB25DEC}" type="presParOf" srcId="{D92171C7-1E82-417A-B55F-48F8BC7C7190}" destId="{3A00B751-A91E-46DD-82C9-0F9BF44A42D6}" srcOrd="1" destOrd="0" presId="urn:microsoft.com/office/officeart/2005/8/layout/hierarchy1"/>
    <dgm:cxn modelId="{05474B38-8687-4180-A3A2-ED50F9F438CD}" type="presParOf" srcId="{144EB904-780A-4C2C-9039-2BD578F56D69}" destId="{6D963567-8341-4F86-B6F5-7CA4BA578281}" srcOrd="1" destOrd="0" presId="urn:microsoft.com/office/officeart/2005/8/layout/hierarchy1"/>
    <dgm:cxn modelId="{0D7106D0-1C92-4EC0-BA8C-0C26114DF730}" type="presParOf" srcId="{8FAEF677-C87C-4781-8595-85B42AA5D4C0}" destId="{EFA8B88F-7C5A-40B5-8FC5-7C1FCCBC2026}" srcOrd="2" destOrd="0" presId="urn:microsoft.com/office/officeart/2005/8/layout/hierarchy1"/>
    <dgm:cxn modelId="{AF732475-28B0-49E2-B4DC-9A3E518D7440}" type="presParOf" srcId="{EFA8B88F-7C5A-40B5-8FC5-7C1FCCBC2026}" destId="{2328259B-472C-459E-852A-8E1668F2A78D}" srcOrd="0" destOrd="0" presId="urn:microsoft.com/office/officeart/2005/8/layout/hierarchy1"/>
    <dgm:cxn modelId="{F59D9DD4-9A64-4CBA-8378-552C4E76847E}" type="presParOf" srcId="{2328259B-472C-459E-852A-8E1668F2A78D}" destId="{16149705-3A3A-40A8-A0D4-82791E23AB97}" srcOrd="0" destOrd="0" presId="urn:microsoft.com/office/officeart/2005/8/layout/hierarchy1"/>
    <dgm:cxn modelId="{367645A3-8815-423E-9711-DD8B96F9B8B3}" type="presParOf" srcId="{2328259B-472C-459E-852A-8E1668F2A78D}" destId="{C54C96DF-1FBF-4F24-AC51-1CFDEFB981C2}" srcOrd="1" destOrd="0" presId="urn:microsoft.com/office/officeart/2005/8/layout/hierarchy1"/>
    <dgm:cxn modelId="{73C03D5E-C034-47C6-98E7-D079076EAA46}" type="presParOf" srcId="{EFA8B88F-7C5A-40B5-8FC5-7C1FCCBC2026}" destId="{98F0D481-7B5F-423E-B948-90B233270638}" srcOrd="1" destOrd="0" presId="urn:microsoft.com/office/officeart/2005/8/layout/hierarchy1"/>
    <dgm:cxn modelId="{4D68E74E-E8F6-45E9-B45D-63EEFD77537C}" type="presParOf" srcId="{8FAEF677-C87C-4781-8595-85B42AA5D4C0}" destId="{B5E29105-EDB2-4E7E-AFA7-D8F9BB1BA644}" srcOrd="3" destOrd="0" presId="urn:microsoft.com/office/officeart/2005/8/layout/hierarchy1"/>
    <dgm:cxn modelId="{59366268-1CFC-45FB-A2DE-FD001A87D8E1}" type="presParOf" srcId="{B5E29105-EDB2-4E7E-AFA7-D8F9BB1BA644}" destId="{B1DED492-6988-4647-A848-36835C3B98A0}" srcOrd="0" destOrd="0" presId="urn:microsoft.com/office/officeart/2005/8/layout/hierarchy1"/>
    <dgm:cxn modelId="{47AAC409-2492-44D6-B58C-793E67AF7E98}" type="presParOf" srcId="{B1DED492-6988-4647-A848-36835C3B98A0}" destId="{F4432CCB-D2D6-4CB8-8573-BA7276ED95F2}" srcOrd="0" destOrd="0" presId="urn:microsoft.com/office/officeart/2005/8/layout/hierarchy1"/>
    <dgm:cxn modelId="{8E2E8327-FAA2-4D08-989A-E69F4039DFD8}" type="presParOf" srcId="{B1DED492-6988-4647-A848-36835C3B98A0}" destId="{5065E1C4-56EE-466A-AA0F-7F0C281AEFBD}" srcOrd="1" destOrd="0" presId="urn:microsoft.com/office/officeart/2005/8/layout/hierarchy1"/>
    <dgm:cxn modelId="{74AF5808-67C1-4508-8DC9-94565F34F087}" type="presParOf" srcId="{B5E29105-EDB2-4E7E-AFA7-D8F9BB1BA644}" destId="{36FE5D77-FFF4-4312-A697-787EDD0314F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4DC92-AF58-4AF6-AF6B-B61AAC57D0F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6D67F0-2CAC-44E6-A075-EA04693AF289}">
      <dgm:prSet/>
      <dgm:spPr/>
      <dgm:t>
        <a:bodyPr/>
        <a:lstStyle/>
        <a:p>
          <a:r>
            <a:rPr lang="en-US" dirty="0"/>
            <a:t>🟧 </a:t>
          </a:r>
          <a:r>
            <a:rPr lang="en-US" dirty="0" err="1"/>
            <a:t>Cụm</a:t>
          </a:r>
          <a:r>
            <a:rPr lang="en-US" dirty="0"/>
            <a:t> 0 – Mua </a:t>
          </a:r>
          <a:r>
            <a:rPr lang="en-US" dirty="0" err="1"/>
            <a:t>ít</a:t>
          </a:r>
          <a:r>
            <a:rPr lang="en-US" dirty="0"/>
            <a:t>, </a:t>
          </a:r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dịch</a:t>
          </a:r>
          <a:r>
            <a:rPr lang="en-US" dirty="0"/>
            <a:t> </a:t>
          </a:r>
          <a:r>
            <a:rPr lang="en-US" dirty="0" err="1"/>
            <a:t>nhỏ</a:t>
          </a:r>
          <a:r>
            <a:rPr lang="en-US" dirty="0"/>
            <a:t>, </a:t>
          </a:r>
          <a:r>
            <a:rPr lang="en-US" dirty="0" err="1"/>
            <a:t>ít</a:t>
          </a:r>
          <a:r>
            <a:rPr lang="en-US" dirty="0"/>
            <a:t> </a:t>
          </a:r>
          <a:r>
            <a:rPr lang="en-US" dirty="0" err="1"/>
            <a:t>biến</a:t>
          </a:r>
          <a:r>
            <a:rPr lang="en-US" dirty="0"/>
            <a:t> </a:t>
          </a:r>
          <a:r>
            <a:rPr lang="en-US" dirty="0" err="1"/>
            <a:t>động</a:t>
          </a:r>
          <a:r>
            <a:rPr lang="en-US" dirty="0"/>
            <a:t> → Theo </a:t>
          </a:r>
          <a:r>
            <a:rPr lang="en-US" dirty="0" err="1"/>
            <a:t>dõi</a:t>
          </a:r>
          <a:r>
            <a:rPr lang="en-US" dirty="0"/>
            <a:t>, </a:t>
          </a:r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ưu</a:t>
          </a:r>
          <a:r>
            <a:rPr lang="en-US" dirty="0"/>
            <a:t> </a:t>
          </a:r>
          <a:r>
            <a:rPr lang="en-US" dirty="0" err="1"/>
            <a:t>tiên</a:t>
          </a:r>
          <a:r>
            <a:rPr lang="en-US" dirty="0"/>
            <a:t> </a:t>
          </a:r>
          <a:r>
            <a:rPr lang="en-US" dirty="0" err="1"/>
            <a:t>cao</a:t>
          </a:r>
          <a:r>
            <a:rPr lang="en-US" dirty="0"/>
            <a:t>.</a:t>
          </a:r>
        </a:p>
      </dgm:t>
    </dgm:pt>
    <dgm:pt modelId="{51B81504-9925-4253-A735-E8BC234A42F9}" type="parTrans" cxnId="{A663C616-FF0C-4723-B944-92F63892ECB4}">
      <dgm:prSet/>
      <dgm:spPr/>
      <dgm:t>
        <a:bodyPr/>
        <a:lstStyle/>
        <a:p>
          <a:endParaRPr lang="en-US"/>
        </a:p>
      </dgm:t>
    </dgm:pt>
    <dgm:pt modelId="{95000667-082D-400D-A78C-F2E5A94A447B}" type="sibTrans" cxnId="{A663C616-FF0C-4723-B944-92F63892ECB4}">
      <dgm:prSet/>
      <dgm:spPr/>
      <dgm:t>
        <a:bodyPr/>
        <a:lstStyle/>
        <a:p>
          <a:endParaRPr lang="en-US"/>
        </a:p>
      </dgm:t>
    </dgm:pt>
    <dgm:pt modelId="{07E9AB60-60C8-46D3-A321-2C7AC202C4EB}">
      <dgm:prSet/>
      <dgm:spPr/>
      <dgm:t>
        <a:bodyPr/>
        <a:lstStyle/>
        <a:p>
          <a:r>
            <a:rPr lang="en-US" dirty="0">
              <a:latin typeface="Calibri (Body)"/>
            </a:rPr>
            <a:t>🟩 </a:t>
          </a:r>
          <a:r>
            <a:rPr lang="vi-VN" dirty="0">
              <a:latin typeface="Calibri (Body)"/>
            </a:rPr>
            <a:t>Cụm 1 – Mua nhiều lần, giá trị đơn hàng thấp → Khuyến khích tăng giá trị đơn, upsell/cross-sell.</a:t>
          </a:r>
          <a:endParaRPr lang="en-US" dirty="0">
            <a:latin typeface="Calibri (Body)"/>
          </a:endParaRPr>
        </a:p>
      </dgm:t>
    </dgm:pt>
    <dgm:pt modelId="{9398054C-4EA0-4934-A71E-CC78FB0C20DD}" type="parTrans" cxnId="{5AEC8133-0146-49E7-BCD9-19DC37033B5D}">
      <dgm:prSet/>
      <dgm:spPr/>
      <dgm:t>
        <a:bodyPr/>
        <a:lstStyle/>
        <a:p>
          <a:endParaRPr lang="en-US"/>
        </a:p>
      </dgm:t>
    </dgm:pt>
    <dgm:pt modelId="{BD7F976B-BDFD-4720-A47D-05488E8511D4}" type="sibTrans" cxnId="{5AEC8133-0146-49E7-BCD9-19DC37033B5D}">
      <dgm:prSet/>
      <dgm:spPr/>
      <dgm:t>
        <a:bodyPr/>
        <a:lstStyle/>
        <a:p>
          <a:endParaRPr lang="en-US"/>
        </a:p>
      </dgm:t>
    </dgm:pt>
    <dgm:pt modelId="{26C27CAB-804A-4DF9-9A6E-A7337F9FEB20}">
      <dgm:prSet/>
      <dgm:spPr/>
      <dgm:t>
        <a:bodyPr/>
        <a:lstStyle/>
        <a:p>
          <a:r>
            <a:rPr lang="en-US" dirty="0"/>
            <a:t>🟦 </a:t>
          </a:r>
          <a:r>
            <a:rPr lang="en-US" dirty="0" err="1"/>
            <a:t>Cụm</a:t>
          </a:r>
          <a:r>
            <a:rPr lang="en-US" dirty="0"/>
            <a:t> 2 – Mua </a:t>
          </a:r>
          <a:r>
            <a:rPr lang="en-US" dirty="0" err="1"/>
            <a:t>ít</a:t>
          </a:r>
          <a:r>
            <a:rPr lang="en-US" dirty="0"/>
            <a:t> </a:t>
          </a:r>
          <a:r>
            <a:rPr lang="en-US" dirty="0" err="1"/>
            <a:t>nhưng</a:t>
          </a:r>
          <a:r>
            <a:rPr lang="en-US" dirty="0"/>
            <a:t> chi </a:t>
          </a:r>
          <a:r>
            <a:rPr lang="en-US" dirty="0" err="1"/>
            <a:t>khá</a:t>
          </a:r>
          <a:r>
            <a:rPr lang="en-US" dirty="0"/>
            <a:t> → </a:t>
          </a:r>
          <a:r>
            <a:rPr lang="en-US" dirty="0" err="1"/>
            <a:t>Nhiều</a:t>
          </a:r>
          <a:r>
            <a:rPr lang="en-US" dirty="0"/>
            <a:t> </a:t>
          </a:r>
          <a:r>
            <a:rPr lang="en-US" dirty="0" err="1"/>
            <a:t>ưu</a:t>
          </a:r>
          <a:r>
            <a:rPr lang="en-US" dirty="0"/>
            <a:t> </a:t>
          </a:r>
          <a:r>
            <a:rPr lang="en-US" dirty="0" err="1"/>
            <a:t>đãi</a:t>
          </a:r>
          <a:r>
            <a:rPr lang="en-US" dirty="0"/>
            <a:t> </a:t>
          </a:r>
          <a:r>
            <a:rPr lang="en-US" dirty="0" err="1"/>
            <a:t>riêng</a:t>
          </a:r>
          <a:r>
            <a:rPr lang="en-US" dirty="0"/>
            <a:t> </a:t>
          </a:r>
          <a:r>
            <a:rPr lang="en-US" dirty="0" err="1"/>
            <a:t>để</a:t>
          </a:r>
          <a:r>
            <a:rPr lang="en-US" dirty="0"/>
            <a:t> </a:t>
          </a:r>
          <a:r>
            <a:rPr lang="en-US" dirty="0" err="1"/>
            <a:t>giữ</a:t>
          </a:r>
          <a:r>
            <a:rPr lang="en-US" dirty="0"/>
            <a:t> </a:t>
          </a:r>
          <a:r>
            <a:rPr lang="en-US" dirty="0" err="1"/>
            <a:t>chân</a:t>
          </a:r>
          <a:r>
            <a:rPr lang="en-US" dirty="0"/>
            <a:t>.</a:t>
          </a:r>
        </a:p>
      </dgm:t>
    </dgm:pt>
    <dgm:pt modelId="{D706DE30-6147-4D91-878A-097565CBA55D}" type="parTrans" cxnId="{A376193B-8D8C-4840-A3A7-C9501C3CCE15}">
      <dgm:prSet/>
      <dgm:spPr/>
      <dgm:t>
        <a:bodyPr/>
        <a:lstStyle/>
        <a:p>
          <a:endParaRPr lang="en-US"/>
        </a:p>
      </dgm:t>
    </dgm:pt>
    <dgm:pt modelId="{D1EEEE32-ED56-4F59-B8DC-C659316D58C1}" type="sibTrans" cxnId="{A376193B-8D8C-4840-A3A7-C9501C3CCE15}">
      <dgm:prSet/>
      <dgm:spPr/>
      <dgm:t>
        <a:bodyPr/>
        <a:lstStyle/>
        <a:p>
          <a:endParaRPr lang="en-US"/>
        </a:p>
      </dgm:t>
    </dgm:pt>
    <dgm:pt modelId="{2591E3EE-E305-4AC3-8DD6-2F2255C4E1A1}">
      <dgm:prSet/>
      <dgm:spPr/>
      <dgm:t>
        <a:bodyPr/>
        <a:lstStyle/>
        <a:p>
          <a:r>
            <a:rPr lang="en-US" dirty="0"/>
            <a:t>🟥 </a:t>
          </a:r>
          <a:r>
            <a:rPr lang="en-US" dirty="0" err="1"/>
            <a:t>Cụm</a:t>
          </a:r>
          <a:r>
            <a:rPr lang="en-US" dirty="0"/>
            <a:t> 3 – </a:t>
          </a:r>
          <a:r>
            <a:rPr lang="en-US" dirty="0" err="1"/>
            <a:t>Ít</a:t>
          </a:r>
          <a:r>
            <a:rPr lang="en-US" dirty="0"/>
            <a:t> </a:t>
          </a:r>
          <a:r>
            <a:rPr lang="en-US" dirty="0" err="1"/>
            <a:t>mua</a:t>
          </a:r>
          <a:r>
            <a:rPr lang="en-US" dirty="0"/>
            <a:t> </a:t>
          </a:r>
          <a:r>
            <a:rPr lang="en-US" dirty="0" err="1"/>
            <a:t>nhưng</a:t>
          </a:r>
          <a:r>
            <a:rPr lang="en-US" dirty="0"/>
            <a:t> </a:t>
          </a:r>
          <a:r>
            <a:rPr lang="en-US" dirty="0" err="1"/>
            <a:t>giá</a:t>
          </a:r>
          <a:r>
            <a:rPr lang="en-US" dirty="0"/>
            <a:t> </a:t>
          </a:r>
          <a:r>
            <a:rPr lang="en-US" dirty="0" err="1"/>
            <a:t>trị</a:t>
          </a:r>
          <a:r>
            <a:rPr lang="en-US" dirty="0"/>
            <a:t> </a:t>
          </a:r>
          <a:r>
            <a:rPr lang="en-US" dirty="0" err="1"/>
            <a:t>cao,nghĩa</a:t>
          </a:r>
          <a:r>
            <a:rPr lang="en-US" dirty="0"/>
            <a:t> </a:t>
          </a:r>
          <a:r>
            <a:rPr lang="en-US" dirty="0" err="1"/>
            <a:t>là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chọn</a:t>
          </a:r>
          <a:r>
            <a:rPr lang="en-US" dirty="0"/>
            <a:t> </a:t>
          </a:r>
          <a:r>
            <a:rPr lang="en-US" dirty="0" err="1"/>
            <a:t>lọc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phẩm,ít</a:t>
          </a:r>
          <a:r>
            <a:rPr lang="en-US" dirty="0"/>
            <a:t> </a:t>
          </a:r>
          <a:r>
            <a:rPr lang="en-US" dirty="0" err="1"/>
            <a:t>hủy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 → VIP, </a:t>
          </a:r>
          <a:r>
            <a:rPr lang="en-US" dirty="0" err="1"/>
            <a:t>nhiều</a:t>
          </a:r>
          <a:r>
            <a:rPr lang="en-US" dirty="0"/>
            <a:t> </a:t>
          </a:r>
          <a:r>
            <a:rPr lang="en-US" dirty="0" err="1"/>
            <a:t>chương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tặng</a:t>
          </a:r>
          <a:endParaRPr lang="en-US" dirty="0"/>
        </a:p>
      </dgm:t>
    </dgm:pt>
    <dgm:pt modelId="{C9F98E07-EA26-402C-B1BE-7F28312705A4}" type="parTrans" cxnId="{3AE45249-FC4D-473F-9A17-8BF7AF2CBC59}">
      <dgm:prSet/>
      <dgm:spPr/>
      <dgm:t>
        <a:bodyPr/>
        <a:lstStyle/>
        <a:p>
          <a:endParaRPr lang="en-US"/>
        </a:p>
      </dgm:t>
    </dgm:pt>
    <dgm:pt modelId="{D7943200-C138-4EA5-B5FC-CB3DEC3DA05E}" type="sibTrans" cxnId="{3AE45249-FC4D-473F-9A17-8BF7AF2CBC59}">
      <dgm:prSet/>
      <dgm:spPr/>
      <dgm:t>
        <a:bodyPr/>
        <a:lstStyle/>
        <a:p>
          <a:endParaRPr lang="en-US"/>
        </a:p>
      </dgm:t>
    </dgm:pt>
    <dgm:pt modelId="{3A12B984-DE1B-4037-AAEA-B9C99A93F394}">
      <dgm:prSet/>
      <dgm:spPr/>
      <dgm:t>
        <a:bodyPr/>
        <a:lstStyle/>
        <a:p>
          <a:r>
            <a:rPr lang="en-US" dirty="0"/>
            <a:t>🟪 </a:t>
          </a:r>
          <a:r>
            <a:rPr lang="en-US" dirty="0" err="1"/>
            <a:t>Cụm</a:t>
          </a:r>
          <a:r>
            <a:rPr lang="en-US" dirty="0"/>
            <a:t> 4 – </a:t>
          </a:r>
          <a:r>
            <a:rPr lang="en-US" dirty="0" err="1"/>
            <a:t>mua</a:t>
          </a:r>
          <a:r>
            <a:rPr lang="en-US" dirty="0"/>
            <a:t> </a:t>
          </a:r>
          <a:r>
            <a:rPr lang="en-US" dirty="0" err="1"/>
            <a:t>nhiều,giá</a:t>
          </a:r>
          <a:r>
            <a:rPr lang="en-US" dirty="0"/>
            <a:t> </a:t>
          </a:r>
          <a:r>
            <a:rPr lang="en-US" dirty="0" err="1"/>
            <a:t>trị</a:t>
          </a:r>
          <a:r>
            <a:rPr lang="en-US" dirty="0"/>
            <a:t> </a:t>
          </a:r>
          <a:r>
            <a:rPr lang="en-US" dirty="0" err="1"/>
            <a:t>cao,hành</a:t>
          </a:r>
          <a:r>
            <a:rPr lang="en-US" dirty="0"/>
            <a:t> vi </a:t>
          </a:r>
          <a:r>
            <a:rPr lang="en-US" dirty="0" err="1"/>
            <a:t>mua</a:t>
          </a:r>
          <a:r>
            <a:rPr lang="en-US" dirty="0"/>
            <a:t> </a:t>
          </a:r>
          <a:r>
            <a:rPr lang="en-US" dirty="0" err="1"/>
            <a:t>đều</a:t>
          </a:r>
          <a:r>
            <a:rPr lang="en-US" dirty="0"/>
            <a:t> </a:t>
          </a:r>
          <a:r>
            <a:rPr lang="en-US" dirty="0" err="1"/>
            <a:t>nhưng</a:t>
          </a:r>
          <a:r>
            <a:rPr lang="en-US" dirty="0"/>
            <a:t> </a:t>
          </a:r>
          <a:r>
            <a:rPr lang="en-US" dirty="0" err="1"/>
            <a:t>tỷ</a:t>
          </a:r>
          <a:r>
            <a:rPr lang="en-US" dirty="0"/>
            <a:t> </a:t>
          </a:r>
          <a:r>
            <a:rPr lang="en-US" dirty="0" err="1"/>
            <a:t>lệ</a:t>
          </a:r>
          <a:r>
            <a:rPr lang="en-US" dirty="0"/>
            <a:t> </a:t>
          </a:r>
          <a:r>
            <a:rPr lang="en-US" dirty="0" err="1"/>
            <a:t>hủy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cao</a:t>
          </a:r>
          <a:r>
            <a:rPr lang="en-US" dirty="0"/>
            <a:t> → </a:t>
          </a:r>
          <a:r>
            <a:rPr lang="en-US" dirty="0" err="1"/>
            <a:t>Khuyến</a:t>
          </a:r>
          <a:r>
            <a:rPr lang="en-US" dirty="0"/>
            <a:t> </a:t>
          </a:r>
          <a:r>
            <a:rPr lang="en-US" dirty="0" err="1"/>
            <a:t>khích</a:t>
          </a:r>
          <a:r>
            <a:rPr lang="en-US" dirty="0"/>
            <a:t> </a:t>
          </a:r>
          <a:r>
            <a:rPr lang="en-US" dirty="0" err="1"/>
            <a:t>tạo</a:t>
          </a:r>
          <a:r>
            <a:rPr lang="en-US" dirty="0"/>
            <a:t> </a:t>
          </a:r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 </a:t>
          </a:r>
          <a:r>
            <a:rPr lang="en-US" dirty="0" err="1"/>
            <a:t>thân</a:t>
          </a:r>
          <a:r>
            <a:rPr lang="en-US" dirty="0"/>
            <a:t> </a:t>
          </a:r>
          <a:r>
            <a:rPr lang="en-US" dirty="0" err="1"/>
            <a:t>thiết,giảm</a:t>
          </a:r>
          <a:r>
            <a:rPr lang="en-US" dirty="0"/>
            <a:t> </a:t>
          </a:r>
          <a:r>
            <a:rPr lang="en-US" dirty="0" err="1"/>
            <a:t>hoàn</a:t>
          </a:r>
          <a:r>
            <a:rPr lang="en-US" dirty="0"/>
            <a:t> </a:t>
          </a:r>
          <a:r>
            <a:rPr lang="en-US" dirty="0" err="1"/>
            <a:t>đơn</a:t>
          </a:r>
          <a:endParaRPr lang="en-US" dirty="0"/>
        </a:p>
      </dgm:t>
    </dgm:pt>
    <dgm:pt modelId="{17B6F3DB-7DC0-4749-9074-ECA40014EF81}" type="parTrans" cxnId="{6F8F3DC9-353F-4A94-B028-826002325F1A}">
      <dgm:prSet/>
      <dgm:spPr/>
      <dgm:t>
        <a:bodyPr/>
        <a:lstStyle/>
        <a:p>
          <a:endParaRPr lang="en-US"/>
        </a:p>
      </dgm:t>
    </dgm:pt>
    <dgm:pt modelId="{AF5661C8-681F-4B1C-A99E-CA5CB5CDCA57}" type="sibTrans" cxnId="{6F8F3DC9-353F-4A94-B028-826002325F1A}">
      <dgm:prSet/>
      <dgm:spPr/>
      <dgm:t>
        <a:bodyPr/>
        <a:lstStyle/>
        <a:p>
          <a:endParaRPr lang="en-US"/>
        </a:p>
      </dgm:t>
    </dgm:pt>
    <dgm:pt modelId="{91EE8D7B-0EB6-4188-B508-BA4063996B5A}" type="pres">
      <dgm:prSet presAssocID="{B4F4DC92-AF58-4AF6-AF6B-B61AAC57D0F7}" presName="diagram" presStyleCnt="0">
        <dgm:presLayoutVars>
          <dgm:dir/>
          <dgm:resizeHandles val="exact"/>
        </dgm:presLayoutVars>
      </dgm:prSet>
      <dgm:spPr/>
    </dgm:pt>
    <dgm:pt modelId="{8DE7290E-4CA4-43DC-BF8D-038BB0DE00D9}" type="pres">
      <dgm:prSet presAssocID="{936D67F0-2CAC-44E6-A075-EA04693AF289}" presName="node" presStyleLbl="node1" presStyleIdx="0" presStyleCnt="5">
        <dgm:presLayoutVars>
          <dgm:bulletEnabled val="1"/>
        </dgm:presLayoutVars>
      </dgm:prSet>
      <dgm:spPr/>
    </dgm:pt>
    <dgm:pt modelId="{2A53E154-F196-44A6-94B7-74E7876F46C8}" type="pres">
      <dgm:prSet presAssocID="{95000667-082D-400D-A78C-F2E5A94A447B}" presName="sibTrans" presStyleCnt="0"/>
      <dgm:spPr/>
    </dgm:pt>
    <dgm:pt modelId="{2DFFBFE8-733A-43DA-831C-55B5E46C1FCF}" type="pres">
      <dgm:prSet presAssocID="{07E9AB60-60C8-46D3-A321-2C7AC202C4EB}" presName="node" presStyleLbl="node1" presStyleIdx="1" presStyleCnt="5">
        <dgm:presLayoutVars>
          <dgm:bulletEnabled val="1"/>
        </dgm:presLayoutVars>
      </dgm:prSet>
      <dgm:spPr/>
    </dgm:pt>
    <dgm:pt modelId="{4B552446-D16C-42BD-9573-791F7686249A}" type="pres">
      <dgm:prSet presAssocID="{BD7F976B-BDFD-4720-A47D-05488E8511D4}" presName="sibTrans" presStyleCnt="0"/>
      <dgm:spPr/>
    </dgm:pt>
    <dgm:pt modelId="{BF2F4A64-ADEE-490B-8596-2C93EE5D06D9}" type="pres">
      <dgm:prSet presAssocID="{26C27CAB-804A-4DF9-9A6E-A7337F9FEB20}" presName="node" presStyleLbl="node1" presStyleIdx="2" presStyleCnt="5">
        <dgm:presLayoutVars>
          <dgm:bulletEnabled val="1"/>
        </dgm:presLayoutVars>
      </dgm:prSet>
      <dgm:spPr/>
    </dgm:pt>
    <dgm:pt modelId="{92BDF96D-AF6A-4AB1-8023-264C57F28B16}" type="pres">
      <dgm:prSet presAssocID="{D1EEEE32-ED56-4F59-B8DC-C659316D58C1}" presName="sibTrans" presStyleCnt="0"/>
      <dgm:spPr/>
    </dgm:pt>
    <dgm:pt modelId="{FE8F4A79-AD7C-45A3-9FBD-184CDEEA1B87}" type="pres">
      <dgm:prSet presAssocID="{2591E3EE-E305-4AC3-8DD6-2F2255C4E1A1}" presName="node" presStyleLbl="node1" presStyleIdx="3" presStyleCnt="5">
        <dgm:presLayoutVars>
          <dgm:bulletEnabled val="1"/>
        </dgm:presLayoutVars>
      </dgm:prSet>
      <dgm:spPr/>
    </dgm:pt>
    <dgm:pt modelId="{AB2406B7-AD31-4259-95C9-0A05743706BC}" type="pres">
      <dgm:prSet presAssocID="{D7943200-C138-4EA5-B5FC-CB3DEC3DA05E}" presName="sibTrans" presStyleCnt="0"/>
      <dgm:spPr/>
    </dgm:pt>
    <dgm:pt modelId="{57C783BB-73F3-4EAD-9A5F-AD318786A6D5}" type="pres">
      <dgm:prSet presAssocID="{3A12B984-DE1B-4037-AAEA-B9C99A93F394}" presName="node" presStyleLbl="node1" presStyleIdx="4" presStyleCnt="5">
        <dgm:presLayoutVars>
          <dgm:bulletEnabled val="1"/>
        </dgm:presLayoutVars>
      </dgm:prSet>
      <dgm:spPr/>
    </dgm:pt>
  </dgm:ptLst>
  <dgm:cxnLst>
    <dgm:cxn modelId="{A663C616-FF0C-4723-B944-92F63892ECB4}" srcId="{B4F4DC92-AF58-4AF6-AF6B-B61AAC57D0F7}" destId="{936D67F0-2CAC-44E6-A075-EA04693AF289}" srcOrd="0" destOrd="0" parTransId="{51B81504-9925-4253-A735-E8BC234A42F9}" sibTransId="{95000667-082D-400D-A78C-F2E5A94A447B}"/>
    <dgm:cxn modelId="{3D007E2D-FCDD-44E7-BEDD-233C20A4B611}" type="presOf" srcId="{3A12B984-DE1B-4037-AAEA-B9C99A93F394}" destId="{57C783BB-73F3-4EAD-9A5F-AD318786A6D5}" srcOrd="0" destOrd="0" presId="urn:microsoft.com/office/officeart/2005/8/layout/default"/>
    <dgm:cxn modelId="{8A7E7130-BE95-4AD0-8C89-665D3A0270F7}" type="presOf" srcId="{B4F4DC92-AF58-4AF6-AF6B-B61AAC57D0F7}" destId="{91EE8D7B-0EB6-4188-B508-BA4063996B5A}" srcOrd="0" destOrd="0" presId="urn:microsoft.com/office/officeart/2005/8/layout/default"/>
    <dgm:cxn modelId="{5AEC8133-0146-49E7-BCD9-19DC37033B5D}" srcId="{B4F4DC92-AF58-4AF6-AF6B-B61AAC57D0F7}" destId="{07E9AB60-60C8-46D3-A321-2C7AC202C4EB}" srcOrd="1" destOrd="0" parTransId="{9398054C-4EA0-4934-A71E-CC78FB0C20DD}" sibTransId="{BD7F976B-BDFD-4720-A47D-05488E8511D4}"/>
    <dgm:cxn modelId="{A376193B-8D8C-4840-A3A7-C9501C3CCE15}" srcId="{B4F4DC92-AF58-4AF6-AF6B-B61AAC57D0F7}" destId="{26C27CAB-804A-4DF9-9A6E-A7337F9FEB20}" srcOrd="2" destOrd="0" parTransId="{D706DE30-6147-4D91-878A-097565CBA55D}" sibTransId="{D1EEEE32-ED56-4F59-B8DC-C659316D58C1}"/>
    <dgm:cxn modelId="{6DF5C43E-D9D5-4F9A-8C7E-6C43E756E4ED}" type="presOf" srcId="{07E9AB60-60C8-46D3-A321-2C7AC202C4EB}" destId="{2DFFBFE8-733A-43DA-831C-55B5E46C1FCF}" srcOrd="0" destOrd="0" presId="urn:microsoft.com/office/officeart/2005/8/layout/default"/>
    <dgm:cxn modelId="{3AE45249-FC4D-473F-9A17-8BF7AF2CBC59}" srcId="{B4F4DC92-AF58-4AF6-AF6B-B61AAC57D0F7}" destId="{2591E3EE-E305-4AC3-8DD6-2F2255C4E1A1}" srcOrd="3" destOrd="0" parTransId="{C9F98E07-EA26-402C-B1BE-7F28312705A4}" sibTransId="{D7943200-C138-4EA5-B5FC-CB3DEC3DA05E}"/>
    <dgm:cxn modelId="{C63593B3-3D59-4903-814D-E27944D4BF08}" type="presOf" srcId="{2591E3EE-E305-4AC3-8DD6-2F2255C4E1A1}" destId="{FE8F4A79-AD7C-45A3-9FBD-184CDEEA1B87}" srcOrd="0" destOrd="0" presId="urn:microsoft.com/office/officeart/2005/8/layout/default"/>
    <dgm:cxn modelId="{11BA05B5-877D-45EE-8B41-5BE6AE4C3BBE}" type="presOf" srcId="{26C27CAB-804A-4DF9-9A6E-A7337F9FEB20}" destId="{BF2F4A64-ADEE-490B-8596-2C93EE5D06D9}" srcOrd="0" destOrd="0" presId="urn:microsoft.com/office/officeart/2005/8/layout/default"/>
    <dgm:cxn modelId="{6F8F3DC9-353F-4A94-B028-826002325F1A}" srcId="{B4F4DC92-AF58-4AF6-AF6B-B61AAC57D0F7}" destId="{3A12B984-DE1B-4037-AAEA-B9C99A93F394}" srcOrd="4" destOrd="0" parTransId="{17B6F3DB-7DC0-4749-9074-ECA40014EF81}" sibTransId="{AF5661C8-681F-4B1C-A99E-CA5CB5CDCA57}"/>
    <dgm:cxn modelId="{82EE2ECC-7043-4173-8B45-D52CBDDA770B}" type="presOf" srcId="{936D67F0-2CAC-44E6-A075-EA04693AF289}" destId="{8DE7290E-4CA4-43DC-BF8D-038BB0DE00D9}" srcOrd="0" destOrd="0" presId="urn:microsoft.com/office/officeart/2005/8/layout/default"/>
    <dgm:cxn modelId="{16656DB1-6BE0-41CE-965E-8AE80CF3090D}" type="presParOf" srcId="{91EE8D7B-0EB6-4188-B508-BA4063996B5A}" destId="{8DE7290E-4CA4-43DC-BF8D-038BB0DE00D9}" srcOrd="0" destOrd="0" presId="urn:microsoft.com/office/officeart/2005/8/layout/default"/>
    <dgm:cxn modelId="{7BB0963B-5BD3-4A5B-92FC-4072F4C983F2}" type="presParOf" srcId="{91EE8D7B-0EB6-4188-B508-BA4063996B5A}" destId="{2A53E154-F196-44A6-94B7-74E7876F46C8}" srcOrd="1" destOrd="0" presId="urn:microsoft.com/office/officeart/2005/8/layout/default"/>
    <dgm:cxn modelId="{A65C9F47-580C-4999-BF41-2633C423900E}" type="presParOf" srcId="{91EE8D7B-0EB6-4188-B508-BA4063996B5A}" destId="{2DFFBFE8-733A-43DA-831C-55B5E46C1FCF}" srcOrd="2" destOrd="0" presId="urn:microsoft.com/office/officeart/2005/8/layout/default"/>
    <dgm:cxn modelId="{11A297E0-0781-4008-BDFB-5F92C2520291}" type="presParOf" srcId="{91EE8D7B-0EB6-4188-B508-BA4063996B5A}" destId="{4B552446-D16C-42BD-9573-791F7686249A}" srcOrd="3" destOrd="0" presId="urn:microsoft.com/office/officeart/2005/8/layout/default"/>
    <dgm:cxn modelId="{8F423532-E5F7-435E-9FE3-2CE22E25BD16}" type="presParOf" srcId="{91EE8D7B-0EB6-4188-B508-BA4063996B5A}" destId="{BF2F4A64-ADEE-490B-8596-2C93EE5D06D9}" srcOrd="4" destOrd="0" presId="urn:microsoft.com/office/officeart/2005/8/layout/default"/>
    <dgm:cxn modelId="{FBC67B79-B1B6-43B6-B563-C7E925AE76EE}" type="presParOf" srcId="{91EE8D7B-0EB6-4188-B508-BA4063996B5A}" destId="{92BDF96D-AF6A-4AB1-8023-264C57F28B16}" srcOrd="5" destOrd="0" presId="urn:microsoft.com/office/officeart/2005/8/layout/default"/>
    <dgm:cxn modelId="{41E890EB-FA68-4144-843C-D450D1C02575}" type="presParOf" srcId="{91EE8D7B-0EB6-4188-B508-BA4063996B5A}" destId="{FE8F4A79-AD7C-45A3-9FBD-184CDEEA1B87}" srcOrd="6" destOrd="0" presId="urn:microsoft.com/office/officeart/2005/8/layout/default"/>
    <dgm:cxn modelId="{2F469ED9-7CC1-4229-824A-33AEA5C88E3F}" type="presParOf" srcId="{91EE8D7B-0EB6-4188-B508-BA4063996B5A}" destId="{AB2406B7-AD31-4259-95C9-0A05743706BC}" srcOrd="7" destOrd="0" presId="urn:microsoft.com/office/officeart/2005/8/layout/default"/>
    <dgm:cxn modelId="{CABB7029-CC27-42C4-A85C-4228AAB35F26}" type="presParOf" srcId="{91EE8D7B-0EB6-4188-B508-BA4063996B5A}" destId="{57C783BB-73F3-4EAD-9A5F-AD318786A6D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B03F-91B9-42C6-A10E-A02980F5A88A}">
      <dsp:nvSpPr>
        <dsp:cNvPr id="0" name=""/>
        <dsp:cNvSpPr/>
      </dsp:nvSpPr>
      <dsp:spPr>
        <a:xfrm>
          <a:off x="2488" y="1146237"/>
          <a:ext cx="1776996" cy="1128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01720-5F45-4FCD-8AC5-6FAB6E7AD7C7}">
      <dsp:nvSpPr>
        <dsp:cNvPr id="0" name=""/>
        <dsp:cNvSpPr/>
      </dsp:nvSpPr>
      <dsp:spPr>
        <a:xfrm>
          <a:off x="199932" y="1333809"/>
          <a:ext cx="1776996" cy="1128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</a:t>
          </a:r>
          <a:r>
            <a:rPr lang="en-US" sz="1100" b="1" kern="1200"/>
            <a:t>RFM:</a:t>
          </a:r>
          <a:r>
            <a:rPr lang="en-US" sz="1100" kern="1200"/>
            <a:t> Giá trị, tần suất, mức độ gần đây (Recency, Frequency, Monetary)</a:t>
          </a:r>
        </a:p>
      </dsp:txBody>
      <dsp:txXfrm>
        <a:off x="232981" y="1366858"/>
        <a:ext cx="1710898" cy="1062294"/>
      </dsp:txXfrm>
    </dsp:sp>
    <dsp:sp modelId="{CC8F46BD-4D7D-446E-8477-16AA1144B7A9}">
      <dsp:nvSpPr>
        <dsp:cNvPr id="0" name=""/>
        <dsp:cNvSpPr/>
      </dsp:nvSpPr>
      <dsp:spPr>
        <a:xfrm>
          <a:off x="2174373" y="1146237"/>
          <a:ext cx="1776996" cy="1128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0B751-A91E-46DD-82C9-0F9BF44A42D6}">
      <dsp:nvSpPr>
        <dsp:cNvPr id="0" name=""/>
        <dsp:cNvSpPr/>
      </dsp:nvSpPr>
      <dsp:spPr>
        <a:xfrm>
          <a:off x="2371817" y="1333809"/>
          <a:ext cx="1776996" cy="1128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</a:t>
          </a:r>
          <a:r>
            <a:rPr lang="en-US" sz="1100" b="1" kern="1200"/>
            <a:t>Hành vi &amp; Đa dạng(Behavioral Features): </a:t>
          </a:r>
          <a:r>
            <a:rPr lang="en-US" sz="1100" kern="1200"/>
            <a:t>Thói quen, đa dạng sản phẩm, thời điểm mua ưa thích</a:t>
          </a:r>
        </a:p>
      </dsp:txBody>
      <dsp:txXfrm>
        <a:off x="2404866" y="1366858"/>
        <a:ext cx="1710898" cy="1062294"/>
      </dsp:txXfrm>
    </dsp:sp>
    <dsp:sp modelId="{16149705-3A3A-40A8-A0D4-82791E23AB97}">
      <dsp:nvSpPr>
        <dsp:cNvPr id="0" name=""/>
        <dsp:cNvSpPr/>
      </dsp:nvSpPr>
      <dsp:spPr>
        <a:xfrm>
          <a:off x="4346257" y="1146237"/>
          <a:ext cx="1776996" cy="1128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C96DF-1FBF-4F24-AC51-1CFDEFB981C2}">
      <dsp:nvSpPr>
        <dsp:cNvPr id="0" name=""/>
        <dsp:cNvSpPr/>
      </dsp:nvSpPr>
      <dsp:spPr>
        <a:xfrm>
          <a:off x="4543701" y="1333809"/>
          <a:ext cx="1776996" cy="1128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</a:t>
          </a:r>
          <a:r>
            <a:rPr lang="en-US" sz="1100" b="1" kern="1200"/>
            <a:t>Địa lý và hủy đơn (Geographic Features &amp; Cancellation Insights): </a:t>
          </a:r>
          <a:r>
            <a:rPr lang="en-US" sz="1100" kern="1200"/>
            <a:t>Quốc gia (Is_UK), số lần và tỷ lệ hủy đơn → đo lường rủi ro</a:t>
          </a:r>
        </a:p>
      </dsp:txBody>
      <dsp:txXfrm>
        <a:off x="4576750" y="1366858"/>
        <a:ext cx="1710898" cy="1062294"/>
      </dsp:txXfrm>
    </dsp:sp>
    <dsp:sp modelId="{F4432CCB-D2D6-4CB8-8573-BA7276ED95F2}">
      <dsp:nvSpPr>
        <dsp:cNvPr id="0" name=""/>
        <dsp:cNvSpPr/>
      </dsp:nvSpPr>
      <dsp:spPr>
        <a:xfrm>
          <a:off x="6518141" y="1146237"/>
          <a:ext cx="1776996" cy="1128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5E1C4-56EE-466A-AA0F-7F0C281AEFBD}">
      <dsp:nvSpPr>
        <dsp:cNvPr id="0" name=""/>
        <dsp:cNvSpPr/>
      </dsp:nvSpPr>
      <dsp:spPr>
        <a:xfrm>
          <a:off x="6715585" y="1333809"/>
          <a:ext cx="1776996" cy="1128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</a:t>
          </a:r>
          <a:r>
            <a:rPr lang="en-US" sz="1100" b="1" kern="1200"/>
            <a:t>Mùa vụ &amp; Xu hướng(Seasonality &amp; Trends): </a:t>
          </a:r>
          <a:r>
            <a:rPr lang="en-US" sz="1100" kern="1200"/>
            <a:t>Chi tiêu theo tháng, độ biến động, xu hướng tăng/giảm</a:t>
          </a:r>
        </a:p>
      </dsp:txBody>
      <dsp:txXfrm>
        <a:off x="6748634" y="1366858"/>
        <a:ext cx="1710898" cy="1062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7290E-4CA4-43DC-BF8D-038BB0DE00D9}">
      <dsp:nvSpPr>
        <dsp:cNvPr id="0" name=""/>
        <dsp:cNvSpPr/>
      </dsp:nvSpPr>
      <dsp:spPr>
        <a:xfrm>
          <a:off x="0" y="573683"/>
          <a:ext cx="2464593" cy="14787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🟧 </a:t>
          </a:r>
          <a:r>
            <a:rPr lang="en-US" sz="1500" kern="1200" dirty="0" err="1"/>
            <a:t>Cụm</a:t>
          </a:r>
          <a:r>
            <a:rPr lang="en-US" sz="1500" kern="1200" dirty="0"/>
            <a:t> 0 – Mua </a:t>
          </a:r>
          <a:r>
            <a:rPr lang="en-US" sz="1500" kern="1200" dirty="0" err="1"/>
            <a:t>ít</a:t>
          </a:r>
          <a:r>
            <a:rPr lang="en-US" sz="1500" kern="1200" dirty="0"/>
            <a:t>, </a:t>
          </a:r>
          <a:r>
            <a:rPr lang="en-US" sz="1500" kern="1200" dirty="0" err="1"/>
            <a:t>giao</a:t>
          </a:r>
          <a:r>
            <a:rPr lang="en-US" sz="1500" kern="1200" dirty="0"/>
            <a:t> </a:t>
          </a:r>
          <a:r>
            <a:rPr lang="en-US" sz="1500" kern="1200" dirty="0" err="1"/>
            <a:t>dịch</a:t>
          </a:r>
          <a:r>
            <a:rPr lang="en-US" sz="1500" kern="1200" dirty="0"/>
            <a:t> </a:t>
          </a:r>
          <a:r>
            <a:rPr lang="en-US" sz="1500" kern="1200" dirty="0" err="1"/>
            <a:t>nhỏ</a:t>
          </a:r>
          <a:r>
            <a:rPr lang="en-US" sz="1500" kern="1200" dirty="0"/>
            <a:t>, </a:t>
          </a:r>
          <a:r>
            <a:rPr lang="en-US" sz="1500" kern="1200" dirty="0" err="1"/>
            <a:t>ít</a:t>
          </a:r>
          <a:r>
            <a:rPr lang="en-US" sz="1500" kern="1200" dirty="0"/>
            <a:t> </a:t>
          </a:r>
          <a:r>
            <a:rPr lang="en-US" sz="1500" kern="1200" dirty="0" err="1"/>
            <a:t>biến</a:t>
          </a:r>
          <a:r>
            <a:rPr lang="en-US" sz="1500" kern="1200" dirty="0"/>
            <a:t> </a:t>
          </a:r>
          <a:r>
            <a:rPr lang="en-US" sz="1500" kern="1200" dirty="0" err="1"/>
            <a:t>động</a:t>
          </a:r>
          <a:r>
            <a:rPr lang="en-US" sz="1500" kern="1200" dirty="0"/>
            <a:t> → Theo </a:t>
          </a:r>
          <a:r>
            <a:rPr lang="en-US" sz="1500" kern="1200" dirty="0" err="1"/>
            <a:t>dõi</a:t>
          </a:r>
          <a:r>
            <a:rPr lang="en-US" sz="1500" kern="1200" dirty="0"/>
            <a:t>, </a:t>
          </a:r>
          <a:r>
            <a:rPr lang="en-US" sz="1500" kern="1200" dirty="0" err="1"/>
            <a:t>không</a:t>
          </a:r>
          <a:r>
            <a:rPr lang="en-US" sz="1500" kern="1200" dirty="0"/>
            <a:t> </a:t>
          </a:r>
          <a:r>
            <a:rPr lang="en-US" sz="1500" kern="1200" dirty="0" err="1"/>
            <a:t>ưu</a:t>
          </a:r>
          <a:r>
            <a:rPr lang="en-US" sz="1500" kern="1200" dirty="0"/>
            <a:t> </a:t>
          </a:r>
          <a:r>
            <a:rPr lang="en-US" sz="1500" kern="1200" dirty="0" err="1"/>
            <a:t>tiên</a:t>
          </a:r>
          <a:r>
            <a:rPr lang="en-US" sz="1500" kern="1200" dirty="0"/>
            <a:t> </a:t>
          </a:r>
          <a:r>
            <a:rPr lang="en-US" sz="1500" kern="1200" dirty="0" err="1"/>
            <a:t>cao</a:t>
          </a:r>
          <a:r>
            <a:rPr lang="en-US" sz="1500" kern="1200" dirty="0"/>
            <a:t>.</a:t>
          </a:r>
        </a:p>
      </dsp:txBody>
      <dsp:txXfrm>
        <a:off x="0" y="573683"/>
        <a:ext cx="2464593" cy="1478756"/>
      </dsp:txXfrm>
    </dsp:sp>
    <dsp:sp modelId="{2DFFBFE8-733A-43DA-831C-55B5E46C1FCF}">
      <dsp:nvSpPr>
        <dsp:cNvPr id="0" name=""/>
        <dsp:cNvSpPr/>
      </dsp:nvSpPr>
      <dsp:spPr>
        <a:xfrm>
          <a:off x="2711053" y="573683"/>
          <a:ext cx="2464593" cy="1478756"/>
        </a:xfrm>
        <a:prstGeom prst="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(Body)"/>
            </a:rPr>
            <a:t>🟩 </a:t>
          </a:r>
          <a:r>
            <a:rPr lang="vi-VN" sz="1500" kern="1200" dirty="0">
              <a:latin typeface="Calibri (Body)"/>
            </a:rPr>
            <a:t>Cụm 1 – Mua nhiều lần, giá trị đơn hàng thấp → Khuyến khích tăng giá trị đơn, upsell/cross-sell.</a:t>
          </a:r>
          <a:endParaRPr lang="en-US" sz="1500" kern="1200" dirty="0">
            <a:latin typeface="Calibri (Body)"/>
          </a:endParaRPr>
        </a:p>
      </dsp:txBody>
      <dsp:txXfrm>
        <a:off x="2711053" y="573683"/>
        <a:ext cx="2464593" cy="1478756"/>
      </dsp:txXfrm>
    </dsp:sp>
    <dsp:sp modelId="{BF2F4A64-ADEE-490B-8596-2C93EE5D06D9}">
      <dsp:nvSpPr>
        <dsp:cNvPr id="0" name=""/>
        <dsp:cNvSpPr/>
      </dsp:nvSpPr>
      <dsp:spPr>
        <a:xfrm>
          <a:off x="5422106" y="573683"/>
          <a:ext cx="2464593" cy="1478756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🟦 </a:t>
          </a:r>
          <a:r>
            <a:rPr lang="en-US" sz="1500" kern="1200" dirty="0" err="1"/>
            <a:t>Cụm</a:t>
          </a:r>
          <a:r>
            <a:rPr lang="en-US" sz="1500" kern="1200" dirty="0"/>
            <a:t> 2 – Mua </a:t>
          </a:r>
          <a:r>
            <a:rPr lang="en-US" sz="1500" kern="1200" dirty="0" err="1"/>
            <a:t>ít</a:t>
          </a:r>
          <a:r>
            <a:rPr lang="en-US" sz="1500" kern="1200" dirty="0"/>
            <a:t> </a:t>
          </a:r>
          <a:r>
            <a:rPr lang="en-US" sz="1500" kern="1200" dirty="0" err="1"/>
            <a:t>nhưng</a:t>
          </a:r>
          <a:r>
            <a:rPr lang="en-US" sz="1500" kern="1200" dirty="0"/>
            <a:t> chi </a:t>
          </a:r>
          <a:r>
            <a:rPr lang="en-US" sz="1500" kern="1200" dirty="0" err="1"/>
            <a:t>khá</a:t>
          </a:r>
          <a:r>
            <a:rPr lang="en-US" sz="1500" kern="1200" dirty="0"/>
            <a:t> → </a:t>
          </a:r>
          <a:r>
            <a:rPr lang="en-US" sz="1500" kern="1200" dirty="0" err="1"/>
            <a:t>Nhiều</a:t>
          </a:r>
          <a:r>
            <a:rPr lang="en-US" sz="1500" kern="1200" dirty="0"/>
            <a:t> </a:t>
          </a:r>
          <a:r>
            <a:rPr lang="en-US" sz="1500" kern="1200" dirty="0" err="1"/>
            <a:t>ưu</a:t>
          </a:r>
          <a:r>
            <a:rPr lang="en-US" sz="1500" kern="1200" dirty="0"/>
            <a:t> </a:t>
          </a:r>
          <a:r>
            <a:rPr lang="en-US" sz="1500" kern="1200" dirty="0" err="1"/>
            <a:t>đãi</a:t>
          </a:r>
          <a:r>
            <a:rPr lang="en-US" sz="1500" kern="1200" dirty="0"/>
            <a:t> </a:t>
          </a:r>
          <a:r>
            <a:rPr lang="en-US" sz="1500" kern="1200" dirty="0" err="1"/>
            <a:t>riêng</a:t>
          </a:r>
          <a:r>
            <a:rPr lang="en-US" sz="1500" kern="1200" dirty="0"/>
            <a:t> </a:t>
          </a:r>
          <a:r>
            <a:rPr lang="en-US" sz="1500" kern="1200" dirty="0" err="1"/>
            <a:t>để</a:t>
          </a:r>
          <a:r>
            <a:rPr lang="en-US" sz="1500" kern="1200" dirty="0"/>
            <a:t> </a:t>
          </a:r>
          <a:r>
            <a:rPr lang="en-US" sz="1500" kern="1200" dirty="0" err="1"/>
            <a:t>giữ</a:t>
          </a:r>
          <a:r>
            <a:rPr lang="en-US" sz="1500" kern="1200" dirty="0"/>
            <a:t> </a:t>
          </a:r>
          <a:r>
            <a:rPr lang="en-US" sz="1500" kern="1200" dirty="0" err="1"/>
            <a:t>chân</a:t>
          </a:r>
          <a:r>
            <a:rPr lang="en-US" sz="1500" kern="1200" dirty="0"/>
            <a:t>.</a:t>
          </a:r>
        </a:p>
      </dsp:txBody>
      <dsp:txXfrm>
        <a:off x="5422106" y="573683"/>
        <a:ext cx="2464593" cy="1478756"/>
      </dsp:txXfrm>
    </dsp:sp>
    <dsp:sp modelId="{FE8F4A79-AD7C-45A3-9FBD-184CDEEA1B87}">
      <dsp:nvSpPr>
        <dsp:cNvPr id="0" name=""/>
        <dsp:cNvSpPr/>
      </dsp:nvSpPr>
      <dsp:spPr>
        <a:xfrm>
          <a:off x="1355526" y="2298898"/>
          <a:ext cx="2464593" cy="1478756"/>
        </a:xfrm>
        <a:prstGeom prst="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🟥 </a:t>
          </a:r>
          <a:r>
            <a:rPr lang="en-US" sz="1500" kern="1200" dirty="0" err="1"/>
            <a:t>Cụm</a:t>
          </a:r>
          <a:r>
            <a:rPr lang="en-US" sz="1500" kern="1200" dirty="0"/>
            <a:t> 3 – </a:t>
          </a:r>
          <a:r>
            <a:rPr lang="en-US" sz="1500" kern="1200" dirty="0" err="1"/>
            <a:t>Ít</a:t>
          </a:r>
          <a:r>
            <a:rPr lang="en-US" sz="1500" kern="1200" dirty="0"/>
            <a:t> </a:t>
          </a:r>
          <a:r>
            <a:rPr lang="en-US" sz="1500" kern="1200" dirty="0" err="1"/>
            <a:t>mua</a:t>
          </a:r>
          <a:r>
            <a:rPr lang="en-US" sz="1500" kern="1200" dirty="0"/>
            <a:t> </a:t>
          </a:r>
          <a:r>
            <a:rPr lang="en-US" sz="1500" kern="1200" dirty="0" err="1"/>
            <a:t>nhưng</a:t>
          </a:r>
          <a:r>
            <a:rPr lang="en-US" sz="1500" kern="1200" dirty="0"/>
            <a:t> </a:t>
          </a:r>
          <a:r>
            <a:rPr lang="en-US" sz="1500" kern="1200" dirty="0" err="1"/>
            <a:t>giá</a:t>
          </a:r>
          <a:r>
            <a:rPr lang="en-US" sz="1500" kern="1200" dirty="0"/>
            <a:t> </a:t>
          </a:r>
          <a:r>
            <a:rPr lang="en-US" sz="1500" kern="1200" dirty="0" err="1"/>
            <a:t>trị</a:t>
          </a:r>
          <a:r>
            <a:rPr lang="en-US" sz="1500" kern="1200" dirty="0"/>
            <a:t> </a:t>
          </a:r>
          <a:r>
            <a:rPr lang="en-US" sz="1500" kern="1200" dirty="0" err="1"/>
            <a:t>cao,nghĩa</a:t>
          </a:r>
          <a:r>
            <a:rPr lang="en-US" sz="1500" kern="1200" dirty="0"/>
            <a:t> </a:t>
          </a:r>
          <a:r>
            <a:rPr lang="en-US" sz="1500" kern="1200" dirty="0" err="1"/>
            <a:t>là</a:t>
          </a:r>
          <a:r>
            <a:rPr lang="en-US" sz="1500" kern="1200" dirty="0"/>
            <a:t> </a:t>
          </a:r>
          <a:r>
            <a:rPr lang="en-US" sz="1500" kern="1200" dirty="0" err="1"/>
            <a:t>có</a:t>
          </a:r>
          <a:r>
            <a:rPr lang="en-US" sz="1500" kern="1200" dirty="0"/>
            <a:t> </a:t>
          </a:r>
          <a:r>
            <a:rPr lang="en-US" sz="1500" kern="1200" dirty="0" err="1"/>
            <a:t>chọn</a:t>
          </a:r>
          <a:r>
            <a:rPr lang="en-US" sz="1500" kern="1200" dirty="0"/>
            <a:t> </a:t>
          </a:r>
          <a:r>
            <a:rPr lang="en-US" sz="1500" kern="1200" dirty="0" err="1"/>
            <a:t>lọc</a:t>
          </a:r>
          <a:r>
            <a:rPr lang="en-US" sz="1500" kern="1200" dirty="0"/>
            <a:t> </a:t>
          </a:r>
          <a:r>
            <a:rPr lang="en-US" sz="1500" kern="1200" dirty="0" err="1"/>
            <a:t>sản</a:t>
          </a:r>
          <a:r>
            <a:rPr lang="en-US" sz="1500" kern="1200" dirty="0"/>
            <a:t> </a:t>
          </a:r>
          <a:r>
            <a:rPr lang="en-US" sz="1500" kern="1200" dirty="0" err="1"/>
            <a:t>phẩm,ít</a:t>
          </a:r>
          <a:r>
            <a:rPr lang="en-US" sz="1500" kern="1200" dirty="0"/>
            <a:t> </a:t>
          </a:r>
          <a:r>
            <a:rPr lang="en-US" sz="1500" kern="1200" dirty="0" err="1"/>
            <a:t>hủy</a:t>
          </a:r>
          <a:r>
            <a:rPr lang="en-US" sz="1500" kern="1200" dirty="0"/>
            <a:t> </a:t>
          </a:r>
          <a:r>
            <a:rPr lang="en-US" sz="1500" kern="1200" dirty="0" err="1"/>
            <a:t>đơn</a:t>
          </a:r>
          <a:r>
            <a:rPr lang="en-US" sz="1500" kern="1200" dirty="0"/>
            <a:t>  → VIP, </a:t>
          </a:r>
          <a:r>
            <a:rPr lang="en-US" sz="1500" kern="1200" dirty="0" err="1"/>
            <a:t>nhiều</a:t>
          </a:r>
          <a:r>
            <a:rPr lang="en-US" sz="1500" kern="1200" dirty="0"/>
            <a:t> </a:t>
          </a:r>
          <a:r>
            <a:rPr lang="en-US" sz="1500" kern="1200" dirty="0" err="1"/>
            <a:t>chương</a:t>
          </a:r>
          <a:r>
            <a:rPr lang="en-US" sz="1500" kern="1200" dirty="0"/>
            <a:t> </a:t>
          </a:r>
          <a:r>
            <a:rPr lang="en-US" sz="1500" kern="1200" dirty="0" err="1"/>
            <a:t>trình</a:t>
          </a:r>
          <a:r>
            <a:rPr lang="en-US" sz="1500" kern="1200" dirty="0"/>
            <a:t> </a:t>
          </a:r>
          <a:r>
            <a:rPr lang="en-US" sz="1500" kern="1200" dirty="0" err="1"/>
            <a:t>tặng</a:t>
          </a:r>
          <a:endParaRPr lang="en-US" sz="1500" kern="1200" dirty="0"/>
        </a:p>
      </dsp:txBody>
      <dsp:txXfrm>
        <a:off x="1355526" y="2298898"/>
        <a:ext cx="2464593" cy="1478756"/>
      </dsp:txXfrm>
    </dsp:sp>
    <dsp:sp modelId="{57C783BB-73F3-4EAD-9A5F-AD318786A6D5}">
      <dsp:nvSpPr>
        <dsp:cNvPr id="0" name=""/>
        <dsp:cNvSpPr/>
      </dsp:nvSpPr>
      <dsp:spPr>
        <a:xfrm>
          <a:off x="4066579" y="2298898"/>
          <a:ext cx="2464593" cy="1478756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🟪 </a:t>
          </a:r>
          <a:r>
            <a:rPr lang="en-US" sz="1500" kern="1200" dirty="0" err="1"/>
            <a:t>Cụm</a:t>
          </a:r>
          <a:r>
            <a:rPr lang="en-US" sz="1500" kern="1200" dirty="0"/>
            <a:t> 4 – </a:t>
          </a:r>
          <a:r>
            <a:rPr lang="en-US" sz="1500" kern="1200" dirty="0" err="1"/>
            <a:t>mua</a:t>
          </a:r>
          <a:r>
            <a:rPr lang="en-US" sz="1500" kern="1200" dirty="0"/>
            <a:t> </a:t>
          </a:r>
          <a:r>
            <a:rPr lang="en-US" sz="1500" kern="1200" dirty="0" err="1"/>
            <a:t>nhiều,giá</a:t>
          </a:r>
          <a:r>
            <a:rPr lang="en-US" sz="1500" kern="1200" dirty="0"/>
            <a:t> </a:t>
          </a:r>
          <a:r>
            <a:rPr lang="en-US" sz="1500" kern="1200" dirty="0" err="1"/>
            <a:t>trị</a:t>
          </a:r>
          <a:r>
            <a:rPr lang="en-US" sz="1500" kern="1200" dirty="0"/>
            <a:t> </a:t>
          </a:r>
          <a:r>
            <a:rPr lang="en-US" sz="1500" kern="1200" dirty="0" err="1"/>
            <a:t>cao,hành</a:t>
          </a:r>
          <a:r>
            <a:rPr lang="en-US" sz="1500" kern="1200" dirty="0"/>
            <a:t> vi </a:t>
          </a:r>
          <a:r>
            <a:rPr lang="en-US" sz="1500" kern="1200" dirty="0" err="1"/>
            <a:t>mua</a:t>
          </a:r>
          <a:r>
            <a:rPr lang="en-US" sz="1500" kern="1200" dirty="0"/>
            <a:t> </a:t>
          </a:r>
          <a:r>
            <a:rPr lang="en-US" sz="1500" kern="1200" dirty="0" err="1"/>
            <a:t>đều</a:t>
          </a:r>
          <a:r>
            <a:rPr lang="en-US" sz="1500" kern="1200" dirty="0"/>
            <a:t> </a:t>
          </a:r>
          <a:r>
            <a:rPr lang="en-US" sz="1500" kern="1200" dirty="0" err="1"/>
            <a:t>nhưng</a:t>
          </a:r>
          <a:r>
            <a:rPr lang="en-US" sz="1500" kern="1200" dirty="0"/>
            <a:t> </a:t>
          </a:r>
          <a:r>
            <a:rPr lang="en-US" sz="1500" kern="1200" dirty="0" err="1"/>
            <a:t>tỷ</a:t>
          </a:r>
          <a:r>
            <a:rPr lang="en-US" sz="1500" kern="1200" dirty="0"/>
            <a:t> </a:t>
          </a:r>
          <a:r>
            <a:rPr lang="en-US" sz="1500" kern="1200" dirty="0" err="1"/>
            <a:t>lệ</a:t>
          </a:r>
          <a:r>
            <a:rPr lang="en-US" sz="1500" kern="1200" dirty="0"/>
            <a:t> </a:t>
          </a:r>
          <a:r>
            <a:rPr lang="en-US" sz="1500" kern="1200" dirty="0" err="1"/>
            <a:t>hủy</a:t>
          </a:r>
          <a:r>
            <a:rPr lang="en-US" sz="1500" kern="1200" dirty="0"/>
            <a:t> </a:t>
          </a:r>
          <a:r>
            <a:rPr lang="en-US" sz="1500" kern="1200" dirty="0" err="1"/>
            <a:t>đơn</a:t>
          </a:r>
          <a:r>
            <a:rPr lang="en-US" sz="1500" kern="1200" dirty="0"/>
            <a:t> </a:t>
          </a:r>
          <a:r>
            <a:rPr lang="en-US" sz="1500" kern="1200" dirty="0" err="1"/>
            <a:t>cao</a:t>
          </a:r>
          <a:r>
            <a:rPr lang="en-US" sz="1500" kern="1200" dirty="0"/>
            <a:t> → </a:t>
          </a:r>
          <a:r>
            <a:rPr lang="en-US" sz="1500" kern="1200" dirty="0" err="1"/>
            <a:t>Khuyến</a:t>
          </a:r>
          <a:r>
            <a:rPr lang="en-US" sz="1500" kern="1200" dirty="0"/>
            <a:t> </a:t>
          </a:r>
          <a:r>
            <a:rPr lang="en-US" sz="1500" kern="1200" dirty="0" err="1"/>
            <a:t>khích</a:t>
          </a:r>
          <a:r>
            <a:rPr lang="en-US" sz="1500" kern="1200" dirty="0"/>
            <a:t> </a:t>
          </a:r>
          <a:r>
            <a:rPr lang="en-US" sz="1500" kern="1200" dirty="0" err="1"/>
            <a:t>tạo</a:t>
          </a:r>
          <a:r>
            <a:rPr lang="en-US" sz="1500" kern="1200" dirty="0"/>
            <a:t> </a:t>
          </a:r>
          <a:r>
            <a:rPr lang="en-US" sz="1500" kern="1200" dirty="0" err="1"/>
            <a:t>khách</a:t>
          </a:r>
          <a:r>
            <a:rPr lang="en-US" sz="1500" kern="1200" dirty="0"/>
            <a:t> </a:t>
          </a:r>
          <a:r>
            <a:rPr lang="en-US" sz="1500" kern="1200" dirty="0" err="1"/>
            <a:t>hàng</a:t>
          </a:r>
          <a:r>
            <a:rPr lang="en-US" sz="1500" kern="1200" dirty="0"/>
            <a:t> </a:t>
          </a:r>
          <a:r>
            <a:rPr lang="en-US" sz="1500" kern="1200" dirty="0" err="1"/>
            <a:t>thân</a:t>
          </a:r>
          <a:r>
            <a:rPr lang="en-US" sz="1500" kern="1200" dirty="0"/>
            <a:t> </a:t>
          </a:r>
          <a:r>
            <a:rPr lang="en-US" sz="1500" kern="1200" dirty="0" err="1"/>
            <a:t>thiết,giảm</a:t>
          </a:r>
          <a:r>
            <a:rPr lang="en-US" sz="1500" kern="1200" dirty="0"/>
            <a:t> </a:t>
          </a:r>
          <a:r>
            <a:rPr lang="en-US" sz="1500" kern="1200" dirty="0" err="1"/>
            <a:t>hoàn</a:t>
          </a:r>
          <a:r>
            <a:rPr lang="en-US" sz="1500" kern="1200" dirty="0"/>
            <a:t> </a:t>
          </a:r>
          <a:r>
            <a:rPr lang="en-US" sz="1500" kern="1200" dirty="0" err="1"/>
            <a:t>đơn</a:t>
          </a:r>
          <a:endParaRPr lang="en-US" sz="1500" kern="1200" dirty="0"/>
        </a:p>
      </dsp:txBody>
      <dsp:txXfrm>
        <a:off x="4066579" y="2298898"/>
        <a:ext cx="2464593" cy="147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B2E9E-16BC-4457-B41D-048A0849E731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D2DAA-795F-4175-814C-743D0B47C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8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69C1-8229-44A4-81FA-A451D0B408F2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8BA-FFC9-4171-B852-97741A1FDC0C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7DD4-4050-4D7C-89A8-06C59546FB56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84AB-1E1F-4B14-9224-448495DB11AD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79E2-BA27-42E5-A59A-861623BF8B1D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729A-6F46-4B76-9F84-EC4E025CD614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E9EF-A495-47E8-B55F-C72EE8186301}" type="datetime1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6F003-5F89-4C62-924C-7DB75A9F1384}" type="datetime1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16E7-AE01-44D1-9F8D-E563FCB36980}" type="datetime1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9F5A-C968-4C1A-A99C-4FC2AC34A3C6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F899-C520-4FC9-B0BC-9CD91F0B3858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4A07-7C79-46D9-8649-941190246419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farzadnekouei/customer-segmentation-recommendation-system/input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26CF7-D896-7F73-50F8-727FE3DE942B}"/>
              </a:ext>
            </a:extLst>
          </p:cNvPr>
          <p:cNvSpPr/>
          <p:nvPr/>
        </p:nvSpPr>
        <p:spPr>
          <a:xfrm>
            <a:off x="5270" y="-7367"/>
            <a:ext cx="4572000" cy="228599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_flat_digital_illustration_depicts_customer_segme.png"/>
          <p:cNvPicPr>
            <a:picLocks noChangeAspect="1"/>
          </p:cNvPicPr>
          <p:nvPr/>
        </p:nvPicPr>
        <p:blipFill>
          <a:blip r:embed="rId2"/>
          <a:srcRect l="24664" r="8746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D8F27-D8EF-CBD2-C814-55029E7E8329}"/>
              </a:ext>
            </a:extLst>
          </p:cNvPr>
          <p:cNvSpPr/>
          <p:nvPr/>
        </p:nvSpPr>
        <p:spPr>
          <a:xfrm>
            <a:off x="571350" y="328512"/>
            <a:ext cx="3583791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 Segmentation for Online Retail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388" y="2329401"/>
            <a:ext cx="4577267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pP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Họ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tên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Đỗ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Trọng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Thức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29D66-7BE8-EE19-7190-E90A16EC123C}"/>
              </a:ext>
            </a:extLst>
          </p:cNvPr>
          <p:cNvSpPr txBox="1"/>
          <p:nvPr/>
        </p:nvSpPr>
        <p:spPr>
          <a:xfrm>
            <a:off x="222658" y="3206118"/>
            <a:ext cx="43546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pPr>
            <a:r>
              <a:rPr lang="en-US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Ngày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thực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hiện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19/6/2025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2835D7-9169-A8C2-6AF8-2403FDD5D26D}"/>
              </a:ext>
            </a:extLst>
          </p:cNvPr>
          <p:cNvSpPr txBox="1"/>
          <p:nvPr/>
        </p:nvSpPr>
        <p:spPr>
          <a:xfrm>
            <a:off x="217388" y="3771470"/>
            <a:ext cx="4359882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pP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Mục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tiêu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qua K-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MeansThử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nghiệm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phân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khúc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khách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hàng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thông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0541C-C19E-A344-78E1-94E231C2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C67EA5-4F7A-F736-BBE9-BA96068A8E09}"/>
              </a:ext>
            </a:extLst>
          </p:cNvPr>
          <p:cNvSpPr/>
          <p:nvPr/>
        </p:nvSpPr>
        <p:spPr>
          <a:xfrm>
            <a:off x="0" y="1"/>
            <a:ext cx="9144000" cy="924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5FA9B8-AC7E-C2F2-4ECB-9A87CBB57A42}"/>
              </a:ext>
            </a:extLst>
          </p:cNvPr>
          <p:cNvSpPr/>
          <p:nvPr/>
        </p:nvSpPr>
        <p:spPr>
          <a:xfrm>
            <a:off x="367175" y="146645"/>
            <a:ext cx="3758081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Xử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lí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Missing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FD19B-5F70-05DA-6FB4-9970F27A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5" y="924232"/>
            <a:ext cx="8288593" cy="2575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471C1B-B673-9C2D-FFF3-CAF80BE68D1F}"/>
              </a:ext>
            </a:extLst>
          </p:cNvPr>
          <p:cNvSpPr txBox="1"/>
          <p:nvPr/>
        </p:nvSpPr>
        <p:spPr>
          <a:xfrm>
            <a:off x="167149" y="3523175"/>
            <a:ext cx="8888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vi-VN" b="1" dirty="0">
                <a:latin typeface="Calibri (Body)"/>
              </a:rPr>
              <a:t>• CustomerID (thiếu ~24.9%):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- Cột rất quan trọng cho phân tích customer segmentation.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- </a:t>
            </a:r>
            <a:r>
              <a:rPr lang="en-US" dirty="0" err="1">
                <a:latin typeface="Calibri (Body)"/>
              </a:rPr>
              <a:t>Cần</a:t>
            </a:r>
            <a:r>
              <a:rPr lang="en-US" dirty="0">
                <a:latin typeface="Calibri (Body)"/>
              </a:rPr>
              <a:t> </a:t>
            </a:r>
            <a:r>
              <a:rPr lang="vi-VN" dirty="0">
                <a:latin typeface="Calibri (Body)"/>
              </a:rPr>
              <a:t>xóa bỏ </a:t>
            </a:r>
            <a:r>
              <a:rPr lang="en-US" dirty="0" err="1">
                <a:latin typeface="Calibri (Body)"/>
              </a:rPr>
              <a:t>các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dòng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thiếu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CustomerID</a:t>
            </a:r>
            <a:r>
              <a:rPr lang="vi-VN" dirty="0">
                <a:latin typeface="Calibri (Body)"/>
              </a:rPr>
              <a:t>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</a:t>
            </a:r>
            <a:r>
              <a:rPr lang="en-US" dirty="0">
                <a:latin typeface="Calibri (Body)"/>
              </a:rPr>
              <a:t>*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Lý do</a:t>
            </a:r>
            <a:r>
              <a:rPr lang="vi-VN" dirty="0">
                <a:latin typeface="Calibri (Body)"/>
              </a:rPr>
              <a:t>: Thiếu dữ liệu quan trọng ảnh hưởng kết quả phân tích, gán giả mạo ID có thể gây sai lệch.</a:t>
            </a:r>
          </a:p>
          <a:p>
            <a:pPr>
              <a:defRPr sz="1800"/>
            </a:pPr>
            <a:r>
              <a:rPr lang="vi-VN" b="1" dirty="0">
                <a:latin typeface="Calibri (Body)"/>
              </a:rPr>
              <a:t>• Description (thiếu ~0.3%):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- </a:t>
            </a:r>
            <a:r>
              <a:rPr lang="en-US" dirty="0" err="1">
                <a:latin typeface="Calibri (Body)"/>
              </a:rPr>
              <a:t>Mặc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dù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tỷ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lệ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thiếu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thấp</a:t>
            </a:r>
            <a:r>
              <a:rPr lang="en-US" dirty="0">
                <a:latin typeface="Calibri (Body)"/>
              </a:rPr>
              <a:t>, </a:t>
            </a:r>
            <a:r>
              <a:rPr lang="en-US" dirty="0" err="1">
                <a:latin typeface="Calibri (Body)"/>
              </a:rPr>
              <a:t>các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dòng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thiếu</a:t>
            </a:r>
            <a:r>
              <a:rPr lang="en-US" dirty="0">
                <a:latin typeface="Calibri (Body)"/>
              </a:rPr>
              <a:t> Description </a:t>
            </a:r>
            <a:r>
              <a:rPr lang="en-US" dirty="0" err="1">
                <a:latin typeface="Calibri (Body)"/>
              </a:rPr>
              <a:t>cũng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đã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bị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loại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bỏ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để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đảm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bảo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dữ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liệu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đầy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đủ</a:t>
            </a:r>
            <a:r>
              <a:rPr lang="en-US" dirty="0">
                <a:latin typeface="Calibri (Body)"/>
              </a:rPr>
              <a:t>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- Phát hiện sự không nhất quán giữa StockCode và Description (cùng mã hàng, mô tả khác) → sẽ xử lý ở bước sau (chuẩn hóa tên sản phẩm, kiểm tra chất lượng dữ liệu).</a:t>
            </a:r>
            <a:endParaRPr lang="en-US" dirty="0">
              <a:latin typeface="Calibri (Body)"/>
            </a:endParaRPr>
          </a:p>
          <a:p>
            <a:pPr>
              <a:defRPr sz="1800"/>
            </a:pPr>
            <a:r>
              <a:rPr lang="en-US" dirty="0">
                <a:latin typeface="Calibri (Body)"/>
              </a:rPr>
              <a:t>👉 </a:t>
            </a:r>
            <a:r>
              <a:rPr lang="vi-VN" dirty="0">
                <a:latin typeface="Calibri (Body)"/>
              </a:rPr>
              <a:t>Tóm lại: </a:t>
            </a:r>
            <a:r>
              <a:rPr lang="en-US" dirty="0">
                <a:latin typeface="Calibri (Body)"/>
              </a:rPr>
              <a:t>L</a:t>
            </a:r>
            <a:r>
              <a:rPr lang="vi-VN" dirty="0">
                <a:latin typeface="Calibri (Body)"/>
              </a:rPr>
              <a:t>oại bỏ hoàn toàn các dòng thiếu dữ liệu ở CustomerID và Description để đảm bảo chất lượng phân tích.</a:t>
            </a:r>
            <a:endParaRPr lang="en-US" dirty="0">
              <a:latin typeface="Calibri (Body)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1EB06A-ECFE-0B2E-82D0-DE3292B3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91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56DEB7-B765-0238-449A-C6BB463E90A3}"/>
              </a:ext>
            </a:extLst>
          </p:cNvPr>
          <p:cNvSpPr/>
          <p:nvPr/>
        </p:nvSpPr>
        <p:spPr>
          <a:xfrm>
            <a:off x="0" y="0"/>
            <a:ext cx="9144000" cy="924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2ADCC-9F21-943C-902B-08701637E88D}"/>
              </a:ext>
            </a:extLst>
          </p:cNvPr>
          <p:cNvSpPr txBox="1"/>
          <p:nvPr/>
        </p:nvSpPr>
        <p:spPr>
          <a:xfrm>
            <a:off x="452283" y="146644"/>
            <a:ext cx="280378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Xử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lí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Duplicate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8DDE8-CBFE-C377-B7D1-0F1931B9C8CD}"/>
              </a:ext>
            </a:extLst>
          </p:cNvPr>
          <p:cNvSpPr txBox="1"/>
          <p:nvPr/>
        </p:nvSpPr>
        <p:spPr>
          <a:xfrm>
            <a:off x="845574" y="5112998"/>
            <a:ext cx="754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libri (Body)"/>
              </a:rPr>
              <a:t>Có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tới</a:t>
            </a:r>
            <a:r>
              <a:rPr lang="en-US" dirty="0">
                <a:latin typeface="Calibri (Body)"/>
              </a:rPr>
              <a:t> 5225 </a:t>
            </a:r>
            <a:r>
              <a:rPr lang="en-US" dirty="0" err="1">
                <a:latin typeface="Calibri (Body)"/>
              </a:rPr>
              <a:t>giá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trị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bị</a:t>
            </a:r>
            <a:r>
              <a:rPr lang="en-US" dirty="0">
                <a:latin typeface="Calibri (Body)"/>
              </a:rPr>
              <a:t> duplicated. </a:t>
            </a:r>
            <a:r>
              <a:rPr lang="en-US" dirty="0" err="1">
                <a:latin typeface="Calibri (Body)"/>
              </a:rPr>
              <a:t>Điều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này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sẽ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làm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cho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dữ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liệu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rất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khó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để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phân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tích</a:t>
            </a:r>
            <a:r>
              <a:rPr lang="en-US" dirty="0">
                <a:latin typeface="Calibri (Body)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F3273-FFE6-7787-217E-D53EFB720CAC}"/>
              </a:ext>
            </a:extLst>
          </p:cNvPr>
          <p:cNvSpPr txBox="1"/>
          <p:nvPr/>
        </p:nvSpPr>
        <p:spPr>
          <a:xfrm>
            <a:off x="845574" y="5975865"/>
            <a:ext cx="258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 (Body)"/>
              </a:rPr>
              <a:t>=&gt; </a:t>
            </a:r>
            <a:r>
              <a:rPr lang="en-US" b="1" dirty="0" err="1">
                <a:latin typeface="Calibri (Body)"/>
              </a:rPr>
              <a:t>Loại</a:t>
            </a:r>
            <a:r>
              <a:rPr lang="en-US" b="1" dirty="0">
                <a:latin typeface="Calibri (Body)"/>
              </a:rPr>
              <a:t> </a:t>
            </a:r>
            <a:r>
              <a:rPr lang="en-US" b="1" dirty="0" err="1">
                <a:latin typeface="Calibri (Body)"/>
              </a:rPr>
              <a:t>bỏ</a:t>
            </a:r>
            <a:r>
              <a:rPr lang="en-US" b="1" dirty="0">
                <a:latin typeface="Calibri (Body)"/>
              </a:rPr>
              <a:t> Duplicated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A4062-D028-2C37-CCFD-65489F37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55" y="1044333"/>
            <a:ext cx="6794090" cy="38521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AA512-DC9B-E98C-E238-91D2E115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8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E93474-6810-CC09-169D-603B24999F66}"/>
              </a:ext>
            </a:extLst>
          </p:cNvPr>
          <p:cNvSpPr/>
          <p:nvPr/>
        </p:nvSpPr>
        <p:spPr>
          <a:xfrm>
            <a:off x="0" y="0"/>
            <a:ext cx="9144000" cy="924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8089B-99D8-032C-BACE-D371C1145C4C}"/>
              </a:ext>
            </a:extLst>
          </p:cNvPr>
          <p:cNvSpPr txBox="1"/>
          <p:nvPr/>
        </p:nvSpPr>
        <p:spPr>
          <a:xfrm>
            <a:off x="412955" y="146644"/>
            <a:ext cx="40043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Xử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lí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Giao </a:t>
            </a:r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dịch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bị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hủy</a:t>
            </a:r>
            <a:endParaRPr lang="en-US" sz="35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2C86A-A0B9-E8A0-8EAC-5C9B9F4E86E1}"/>
              </a:ext>
            </a:extLst>
          </p:cNvPr>
          <p:cNvSpPr txBox="1"/>
          <p:nvPr/>
        </p:nvSpPr>
        <p:spPr>
          <a:xfrm>
            <a:off x="344128" y="1390207"/>
            <a:ext cx="85835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>
                <a:latin typeface="Calibri (Body)"/>
              </a:rPr>
              <a:t>Phân tích Giao dịch Bị Hủy (Cancelled Transactions Analysis)</a:t>
            </a:r>
          </a:p>
          <a:p>
            <a:pPr>
              <a:buNone/>
            </a:pPr>
            <a:r>
              <a:rPr lang="vi-VN" dirty="0">
                <a:latin typeface="Calibri (Body)"/>
              </a:rPr>
              <a:t>Để hiểu rõ hơn về </a:t>
            </a:r>
            <a:r>
              <a:rPr lang="vi-VN" b="1" dirty="0">
                <a:latin typeface="Calibri (Body)"/>
              </a:rPr>
              <a:t>hành vi và sở thích của khách hàng</a:t>
            </a:r>
            <a:r>
              <a:rPr lang="vi-VN" dirty="0">
                <a:latin typeface="Calibri (Body)"/>
              </a:rPr>
              <a:t>, chúng ta cần xem xét các </a:t>
            </a:r>
            <a:r>
              <a:rPr lang="vi-VN" b="1" dirty="0">
                <a:latin typeface="Calibri (Body)"/>
              </a:rPr>
              <a:t>giao dịch đã bị hủy</a:t>
            </a:r>
            <a:r>
              <a:rPr lang="vi-VN" dirty="0">
                <a:latin typeface="Calibri (Body)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>
                <a:latin typeface="Calibri (Body)"/>
              </a:rPr>
              <a:t>Xác định các giao dịch bị hủy bằng cách lọc những dòng mà cột </a:t>
            </a:r>
            <a:r>
              <a:rPr lang="vi-VN" b="1" dirty="0">
                <a:latin typeface="Calibri (Body)"/>
              </a:rPr>
              <a:t>InvoiceNo</a:t>
            </a:r>
            <a:r>
              <a:rPr lang="vi-VN" dirty="0">
                <a:latin typeface="Calibri (Body)"/>
              </a:rPr>
              <a:t> bắt đầu bằng chữ </a:t>
            </a:r>
            <a:r>
              <a:rPr lang="vi-VN" b="1" dirty="0">
                <a:latin typeface="Calibri (Body)"/>
              </a:rPr>
              <a:t>"C"</a:t>
            </a:r>
            <a:r>
              <a:rPr lang="vi-VN" dirty="0">
                <a:latin typeface="Calibri (Body)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4E760-3718-C7C1-282E-1569D983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511"/>
            <a:ext cx="9144000" cy="31872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BD806-24BD-3EE8-0756-62E41ADD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8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780107-58A1-9E0D-707F-12D212E902B0}"/>
              </a:ext>
            </a:extLst>
          </p:cNvPr>
          <p:cNvSpPr txBox="1"/>
          <p:nvPr/>
        </p:nvSpPr>
        <p:spPr>
          <a:xfrm>
            <a:off x="521109" y="200505"/>
            <a:ext cx="572137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Bảng</a:t>
            </a:r>
            <a:r>
              <a:rPr lang="en-US" sz="35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thống</a:t>
            </a:r>
            <a:r>
              <a:rPr lang="en-US" sz="35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kê</a:t>
            </a:r>
            <a:r>
              <a:rPr lang="en-US" sz="35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giao</a:t>
            </a:r>
            <a:r>
              <a:rPr lang="en-US" sz="35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dịch</a:t>
            </a:r>
            <a:r>
              <a:rPr lang="en-US" sz="35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bị</a:t>
            </a:r>
            <a:r>
              <a:rPr lang="en-US" sz="35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hủy</a:t>
            </a:r>
            <a:endParaRPr lang="en-US" sz="35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 (Body)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3FAFFA-AFF4-60F1-EE9C-FC2FDE31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580078"/>
              </p:ext>
            </p:extLst>
          </p:nvPr>
        </p:nvGraphicFramePr>
        <p:xfrm>
          <a:off x="324462" y="905102"/>
          <a:ext cx="8495073" cy="357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495">
                  <a:extLst>
                    <a:ext uri="{9D8B030D-6E8A-4147-A177-3AD203B41FA5}">
                      <a16:colId xmlns:a16="http://schemas.microsoft.com/office/drawing/2014/main" val="2359542938"/>
                    </a:ext>
                  </a:extLst>
                </a:gridCol>
                <a:gridCol w="2929141">
                  <a:extLst>
                    <a:ext uri="{9D8B030D-6E8A-4147-A177-3AD203B41FA5}">
                      <a16:colId xmlns:a16="http://schemas.microsoft.com/office/drawing/2014/main" val="2946771930"/>
                    </a:ext>
                  </a:extLst>
                </a:gridCol>
                <a:gridCol w="3685437">
                  <a:extLst>
                    <a:ext uri="{9D8B030D-6E8A-4147-A177-3AD203B41FA5}">
                      <a16:colId xmlns:a16="http://schemas.microsoft.com/office/drawing/2014/main" val="1959040149"/>
                    </a:ext>
                  </a:extLst>
                </a:gridCol>
              </a:tblGrid>
              <a:tr h="3264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 (Body)"/>
                        </a:rPr>
                        <a:t>Thông </a:t>
                      </a:r>
                      <a:r>
                        <a:rPr lang="en-US" sz="1400" dirty="0" err="1">
                          <a:latin typeface="Arial (Body)"/>
                        </a:rPr>
                        <a:t>số</a:t>
                      </a:r>
                      <a:endParaRPr lang="en-US" sz="1400" dirty="0">
                        <a:latin typeface="Aria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 (Body)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rial (Body)"/>
                        </a:rPr>
                        <a:t>UnitPrice</a:t>
                      </a:r>
                      <a:endParaRPr lang="en-US" sz="1400" dirty="0">
                        <a:latin typeface="Aria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33768"/>
                  </a:ext>
                </a:extLst>
              </a:tr>
              <a:tr h="402003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Arial (Body)"/>
                        </a:rPr>
                        <a:t>Số</a:t>
                      </a:r>
                      <a:r>
                        <a:rPr lang="en-US" sz="1400" b="1" dirty="0">
                          <a:latin typeface="Arial (Body)"/>
                        </a:rPr>
                        <a:t> </a:t>
                      </a:r>
                      <a:r>
                        <a:rPr lang="en-US" sz="1400" b="1" dirty="0" err="1">
                          <a:latin typeface="Arial (Body)"/>
                        </a:rPr>
                        <a:t>dòng</a:t>
                      </a:r>
                      <a:endParaRPr lang="en-US" sz="1400" b="1" dirty="0">
                        <a:latin typeface="Aria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8,872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giao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dịch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Arial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8,872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phẩm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Arial (Body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36937"/>
                  </a:ext>
                </a:extLst>
              </a:tr>
              <a:tr h="442344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 (Body)"/>
                        </a:rPr>
                        <a:t>Trung </a:t>
                      </a:r>
                      <a:r>
                        <a:rPr lang="en-US" sz="1400" b="1" dirty="0" err="1">
                          <a:latin typeface="Arial (Body)"/>
                        </a:rPr>
                        <a:t>bình</a:t>
                      </a:r>
                      <a:endParaRPr lang="en-US" sz="1400" b="1" dirty="0">
                        <a:latin typeface="Aria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-30.77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phẩm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Arial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£18.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57445"/>
                  </a:ext>
                </a:extLst>
              </a:tr>
              <a:tr h="442344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Arial (Body)"/>
                        </a:rPr>
                        <a:t>Độ</a:t>
                      </a:r>
                      <a:r>
                        <a:rPr lang="en-US" sz="1400" b="1" dirty="0">
                          <a:latin typeface="Arial (Body)"/>
                        </a:rPr>
                        <a:t> </a:t>
                      </a:r>
                      <a:r>
                        <a:rPr lang="en-US" sz="1400" b="1" dirty="0" err="1">
                          <a:latin typeface="Arial (Body)"/>
                        </a:rPr>
                        <a:t>lệch</a:t>
                      </a:r>
                      <a:r>
                        <a:rPr lang="en-US" sz="1400" b="1" dirty="0">
                          <a:latin typeface="Arial (Body)"/>
                        </a:rPr>
                        <a:t> </a:t>
                      </a:r>
                      <a:r>
                        <a:rPr lang="en-US" sz="1400" b="1" dirty="0" err="1">
                          <a:latin typeface="Arial (Body)"/>
                        </a:rPr>
                        <a:t>chuẩn</a:t>
                      </a:r>
                      <a:endParaRPr lang="en-US" sz="1400" b="1" dirty="0">
                        <a:latin typeface="Aria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1,172.25 (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phân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tán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lớn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445.19 (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nhiều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phẩm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giá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cao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03231"/>
                  </a:ext>
                </a:extLst>
              </a:tr>
              <a:tr h="442344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Arial (Body)"/>
                        </a:rPr>
                        <a:t>Giá</a:t>
                      </a:r>
                      <a:r>
                        <a:rPr lang="en-US" sz="1400" b="1" dirty="0">
                          <a:latin typeface="Arial (Body)"/>
                        </a:rPr>
                        <a:t> </a:t>
                      </a:r>
                      <a:r>
                        <a:rPr lang="en-US" sz="1400" b="1" dirty="0" err="1">
                          <a:latin typeface="Arial (Body)"/>
                        </a:rPr>
                        <a:t>trị</a:t>
                      </a:r>
                      <a:r>
                        <a:rPr lang="en-US" sz="1400" b="1" dirty="0">
                          <a:latin typeface="Arial (Body)"/>
                        </a:rPr>
                        <a:t> </a:t>
                      </a:r>
                      <a:r>
                        <a:rPr lang="en-US" sz="1400" b="1" dirty="0" err="1">
                          <a:latin typeface="Arial (Body)"/>
                        </a:rPr>
                        <a:t>nhỏ</a:t>
                      </a:r>
                      <a:r>
                        <a:rPr lang="en-US" sz="1400" b="1" dirty="0">
                          <a:latin typeface="Arial (Body)"/>
                        </a:rPr>
                        <a:t> </a:t>
                      </a:r>
                      <a:r>
                        <a:rPr lang="en-US" sz="1400" b="1" dirty="0" err="1">
                          <a:latin typeface="Arial (Body)"/>
                        </a:rPr>
                        <a:t>nhất</a:t>
                      </a:r>
                      <a:endParaRPr lang="en-US" sz="1400" b="1" dirty="0">
                        <a:latin typeface="Aria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-80,995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phẩm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Arial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£0.01 (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rất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rẻ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90500"/>
                  </a:ext>
                </a:extLst>
              </a:tr>
              <a:tr h="411421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 (Body)"/>
                        </a:rPr>
                        <a:t>25% </a:t>
                      </a:r>
                      <a:r>
                        <a:rPr lang="en-US" sz="1400" b="1" dirty="0" err="1">
                          <a:latin typeface="Arial (Body)"/>
                        </a:rPr>
                        <a:t>thấp</a:t>
                      </a:r>
                      <a:r>
                        <a:rPr lang="en-US" sz="1400" b="1" dirty="0">
                          <a:latin typeface="Arial (Body)"/>
                        </a:rPr>
                        <a:t> </a:t>
                      </a:r>
                      <a:r>
                        <a:rPr lang="en-US" sz="1400" b="1" dirty="0" err="1">
                          <a:latin typeface="Arial (Body)"/>
                        </a:rPr>
                        <a:t>nhất</a:t>
                      </a:r>
                      <a:endParaRPr lang="en-US" sz="1400" b="1" dirty="0">
                        <a:latin typeface="Aria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-6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phẩm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Arial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£1.45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06335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 (Body)"/>
                        </a:rPr>
                        <a:t>50% </a:t>
                      </a:r>
                      <a:r>
                        <a:rPr lang="en-US" sz="1400" b="1" dirty="0" err="1">
                          <a:latin typeface="Arial (Body)"/>
                        </a:rPr>
                        <a:t>trung</a:t>
                      </a:r>
                      <a:r>
                        <a:rPr lang="en-US" sz="1400" b="1" dirty="0">
                          <a:latin typeface="Arial (Body)"/>
                        </a:rPr>
                        <a:t> </a:t>
                      </a:r>
                      <a:r>
                        <a:rPr lang="en-US" sz="1400" b="1" dirty="0" err="1">
                          <a:latin typeface="Arial (Body)"/>
                        </a:rPr>
                        <a:t>vị</a:t>
                      </a:r>
                      <a:endParaRPr lang="en-US" sz="1400" b="1" dirty="0">
                        <a:latin typeface="Aria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-2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phẩm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Arial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£2.95</a:t>
                      </a:r>
                      <a:r>
                        <a:rPr lang="vi-VN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231463"/>
                  </a:ext>
                </a:extLst>
              </a:tr>
              <a:tr h="459568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 (Body)"/>
                        </a:rPr>
                        <a:t>75% </a:t>
                      </a:r>
                      <a:r>
                        <a:rPr lang="en-US" sz="1400" b="1" dirty="0" err="1">
                          <a:latin typeface="Arial (Body)"/>
                        </a:rPr>
                        <a:t>cao</a:t>
                      </a:r>
                      <a:r>
                        <a:rPr lang="en-US" sz="1400" b="1" dirty="0">
                          <a:latin typeface="Arial (Body)"/>
                        </a:rPr>
                        <a:t> </a:t>
                      </a:r>
                      <a:r>
                        <a:rPr lang="en-US" sz="1400" b="1" dirty="0" err="1">
                          <a:latin typeface="Arial (Body)"/>
                        </a:rPr>
                        <a:t>nhất</a:t>
                      </a:r>
                      <a:endParaRPr lang="en-US" sz="1400" b="1" dirty="0">
                        <a:latin typeface="Aria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-1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phẩm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Arial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£4.95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861589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Arial (Body)"/>
                        </a:rPr>
                        <a:t>Lớn</a:t>
                      </a:r>
                      <a:r>
                        <a:rPr lang="en-US" sz="1400" b="1" dirty="0">
                          <a:latin typeface="Arial (Body)"/>
                        </a:rPr>
                        <a:t> </a:t>
                      </a:r>
                      <a:r>
                        <a:rPr lang="en-US" sz="1400" b="1" dirty="0" err="1">
                          <a:latin typeface="Arial (Body)"/>
                        </a:rPr>
                        <a:t>nhất</a:t>
                      </a:r>
                      <a:endParaRPr lang="en-US" sz="1400" b="1" dirty="0">
                        <a:latin typeface="Aria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-1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phẩm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Arial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£38,970 (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rất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đắt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6194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751543A-EE7E-E8D4-1CB5-799FDA84E8A2}"/>
              </a:ext>
            </a:extLst>
          </p:cNvPr>
          <p:cNvSpPr txBox="1"/>
          <p:nvPr/>
        </p:nvSpPr>
        <p:spPr>
          <a:xfrm>
            <a:off x="324462" y="4675117"/>
            <a:ext cx="87113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>
                <a:latin typeface="Calibri (Body)"/>
              </a:rPr>
              <a:t>Nhận xét Nhanh về Dữ liệu và Giao dịch Bị Hủy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latin typeface="Calibri (Body)"/>
              </a:rPr>
              <a:t>Quantity</a:t>
            </a:r>
            <a:r>
              <a:rPr lang="vi-VN" dirty="0">
                <a:latin typeface="Calibri (Body)"/>
              </a:rPr>
              <a:t> có giá trị âm lớn (đặc trưng của giao dịch hoàn trả hoặc hủy), dữ liệu phân tán mạnh, cần xử lý outliers.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latin typeface="Calibri (Body)"/>
              </a:rPr>
              <a:t>UnitPrice</a:t>
            </a:r>
            <a:r>
              <a:rPr lang="vi-VN" dirty="0">
                <a:latin typeface="Calibri (Body)"/>
              </a:rPr>
              <a:t> có khoảng giá rất rộng, từ </a:t>
            </a:r>
            <a:r>
              <a:rPr lang="vi-VN" b="1" dirty="0">
                <a:latin typeface="Calibri (Body)"/>
              </a:rPr>
              <a:t>£0.01</a:t>
            </a:r>
            <a:r>
              <a:rPr lang="vi-VN" dirty="0">
                <a:latin typeface="Calibri (Body)"/>
              </a:rPr>
              <a:t> đến </a:t>
            </a:r>
            <a:r>
              <a:rPr lang="vi-VN" b="1" dirty="0">
                <a:latin typeface="Calibri (Body)"/>
              </a:rPr>
              <a:t>£38,970</a:t>
            </a:r>
            <a:r>
              <a:rPr lang="vi-VN" dirty="0">
                <a:latin typeface="Calibri (Body)"/>
              </a:rPr>
              <a:t>, cần xem xét các sản phẩm có giá bất thường, cả trong giao dịch bình thường và giao dịch bị hủy.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>
                <a:latin typeface="Calibri (Body)"/>
              </a:rPr>
              <a:t>Tất cả các giá trị </a:t>
            </a:r>
            <a:r>
              <a:rPr lang="vi-VN" b="1" dirty="0">
                <a:latin typeface="Calibri (Body)"/>
              </a:rPr>
              <a:t>Quantity</a:t>
            </a:r>
            <a:r>
              <a:rPr lang="vi-VN" dirty="0">
                <a:latin typeface="Calibri (Body)"/>
              </a:rPr>
              <a:t> trong các giao dịch bị hủy đều là </a:t>
            </a:r>
            <a:r>
              <a:rPr lang="vi-VN" b="1" dirty="0">
                <a:latin typeface="Calibri (Body)"/>
              </a:rPr>
              <a:t>số âm</a:t>
            </a:r>
            <a:r>
              <a:rPr lang="vi-VN" dirty="0">
                <a:latin typeface="Calibri (Body)"/>
              </a:rPr>
              <a:t>, xác nhận đây là các đơn hàng đã hủy hoặc hoàn trả.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FAEEC-18FA-EFCE-2A06-084D3CB0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79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C669B-8201-F77F-7732-FEE7DA3AC542}"/>
              </a:ext>
            </a:extLst>
          </p:cNvPr>
          <p:cNvSpPr/>
          <p:nvPr/>
        </p:nvSpPr>
        <p:spPr>
          <a:xfrm>
            <a:off x="295467" y="479774"/>
            <a:ext cx="696024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3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Chiến lược Xử lý Các Giao dịch Bị Hủy</a:t>
            </a:r>
            <a:endParaRPr lang="en-US" sz="35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50A35-2630-371C-9246-FE26D82D6169}"/>
              </a:ext>
            </a:extLst>
          </p:cNvPr>
          <p:cNvSpPr txBox="1"/>
          <p:nvPr/>
        </p:nvSpPr>
        <p:spPr>
          <a:xfrm>
            <a:off x="555522" y="1425677"/>
            <a:ext cx="868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b="1" dirty="0"/>
              <a:t>• </a:t>
            </a:r>
            <a:r>
              <a:rPr b="1" dirty="0" err="1"/>
              <a:t>Chiến</a:t>
            </a:r>
            <a:r>
              <a:rPr b="1" dirty="0"/>
              <a:t> </a:t>
            </a:r>
            <a:r>
              <a:rPr b="1" dirty="0" err="1"/>
              <a:t>lược</a:t>
            </a:r>
            <a:r>
              <a:rPr b="1" dirty="0"/>
              <a:t> </a:t>
            </a:r>
            <a:r>
              <a:rPr b="1" dirty="0" err="1"/>
              <a:t>xử</a:t>
            </a:r>
            <a:r>
              <a:rPr b="1" dirty="0"/>
              <a:t> </a:t>
            </a:r>
            <a:r>
              <a:rPr b="1" dirty="0" err="1"/>
              <a:t>lý</a:t>
            </a:r>
            <a:r>
              <a:rPr b="1" dirty="0"/>
              <a:t>:</a:t>
            </a:r>
          </a:p>
          <a:p>
            <a:pPr>
              <a:defRPr sz="1800"/>
            </a:pPr>
            <a:r>
              <a:rPr dirty="0"/>
              <a:t>  - </a:t>
            </a:r>
            <a:r>
              <a:rPr dirty="0" err="1"/>
              <a:t>Giữ</a:t>
            </a:r>
            <a:r>
              <a:rPr dirty="0"/>
              <a:t> </a:t>
            </a:r>
            <a:r>
              <a:rPr dirty="0" err="1"/>
              <a:t>lại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giao</a:t>
            </a:r>
            <a:r>
              <a:rPr dirty="0"/>
              <a:t> </a:t>
            </a:r>
            <a:r>
              <a:rPr dirty="0" err="1"/>
              <a:t>dịch</a:t>
            </a:r>
            <a:r>
              <a:rPr dirty="0"/>
              <a:t> </a:t>
            </a:r>
            <a:r>
              <a:rPr dirty="0" err="1"/>
              <a:t>bị</a:t>
            </a:r>
            <a:r>
              <a:rPr dirty="0"/>
              <a:t> </a:t>
            </a:r>
            <a:r>
              <a:rPr dirty="0" err="1"/>
              <a:t>hủy</a:t>
            </a:r>
            <a:r>
              <a:rPr dirty="0"/>
              <a:t> </a:t>
            </a:r>
            <a:r>
              <a:rPr dirty="0" err="1"/>
              <a:t>trong</a:t>
            </a:r>
            <a:r>
              <a:rPr dirty="0"/>
              <a:t> </a:t>
            </a:r>
            <a:r>
              <a:rPr dirty="0" err="1"/>
              <a:t>dữ</a:t>
            </a:r>
            <a:r>
              <a:rPr dirty="0"/>
              <a:t> </a:t>
            </a:r>
            <a:r>
              <a:rPr dirty="0" err="1"/>
              <a:t>liệu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  - </a:t>
            </a:r>
            <a:r>
              <a:rPr dirty="0" err="1"/>
              <a:t>Đánh</a:t>
            </a:r>
            <a:r>
              <a:rPr dirty="0"/>
              <a:t> </a:t>
            </a:r>
            <a:r>
              <a:rPr dirty="0" err="1"/>
              <a:t>dấu</a:t>
            </a:r>
            <a:r>
              <a:rPr dirty="0"/>
              <a:t> </a:t>
            </a:r>
            <a:r>
              <a:rPr dirty="0" err="1"/>
              <a:t>riêng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giao</a:t>
            </a:r>
            <a:r>
              <a:rPr dirty="0"/>
              <a:t> </a:t>
            </a:r>
            <a:r>
              <a:rPr dirty="0" err="1"/>
              <a:t>dịch</a:t>
            </a:r>
            <a:r>
              <a:rPr dirty="0"/>
              <a:t> </a:t>
            </a:r>
            <a:r>
              <a:rPr dirty="0" err="1"/>
              <a:t>này</a:t>
            </a:r>
            <a:r>
              <a:rPr dirty="0"/>
              <a:t> </a:t>
            </a:r>
            <a:r>
              <a:rPr dirty="0" err="1"/>
              <a:t>để</a:t>
            </a:r>
            <a:r>
              <a:rPr dirty="0"/>
              <a:t> </a:t>
            </a:r>
            <a:r>
              <a:rPr dirty="0" err="1"/>
              <a:t>phục</a:t>
            </a:r>
            <a:r>
              <a:rPr dirty="0"/>
              <a:t> </a:t>
            </a:r>
            <a:r>
              <a:rPr dirty="0" err="1"/>
              <a:t>v</a:t>
            </a:r>
            <a:r>
              <a:rPr lang="en-US" dirty="0" err="1"/>
              <a:t>ụ</a:t>
            </a:r>
            <a:r>
              <a:rPr dirty="0"/>
              <a:t> </a:t>
            </a:r>
            <a:r>
              <a:rPr dirty="0" err="1"/>
              <a:t>phân</a:t>
            </a:r>
            <a:r>
              <a:rPr dirty="0"/>
              <a:t> </a:t>
            </a:r>
            <a:r>
              <a:rPr dirty="0" err="1"/>
              <a:t>tích</a:t>
            </a:r>
            <a:r>
              <a:rPr dirty="0"/>
              <a:t>.</a:t>
            </a:r>
          </a:p>
          <a:p>
            <a:pPr>
              <a:defRPr sz="1800"/>
            </a:pPr>
            <a:r>
              <a:rPr b="1" dirty="0"/>
              <a:t>• Lợi </a:t>
            </a:r>
            <a:r>
              <a:rPr b="1" dirty="0" err="1"/>
              <a:t>ích</a:t>
            </a:r>
            <a:r>
              <a:rPr b="1" dirty="0"/>
              <a:t> </a:t>
            </a:r>
            <a:r>
              <a:rPr b="1" dirty="0" err="1"/>
              <a:t>của</a:t>
            </a:r>
            <a:r>
              <a:rPr b="1" dirty="0"/>
              <a:t> </a:t>
            </a:r>
            <a:r>
              <a:rPr b="1" dirty="0" err="1"/>
              <a:t>chiến</a:t>
            </a:r>
            <a:r>
              <a:rPr b="1" dirty="0"/>
              <a:t> </a:t>
            </a:r>
            <a:r>
              <a:rPr b="1" dirty="0" err="1"/>
              <a:t>lược</a:t>
            </a:r>
            <a:r>
              <a:rPr b="1" dirty="0"/>
              <a:t>:</a:t>
            </a:r>
          </a:p>
          <a:p>
            <a:pPr>
              <a:defRPr sz="1800"/>
            </a:pPr>
            <a:r>
              <a:rPr dirty="0"/>
              <a:t>  - </a:t>
            </a:r>
            <a:r>
              <a:rPr dirty="0" err="1"/>
              <a:t>Cải</a:t>
            </a:r>
            <a:r>
              <a:rPr dirty="0"/>
              <a:t> </a:t>
            </a:r>
            <a:r>
              <a:rPr dirty="0" err="1"/>
              <a:t>thiện</a:t>
            </a:r>
            <a:r>
              <a:rPr dirty="0"/>
              <a:t> </a:t>
            </a:r>
            <a:r>
              <a:rPr dirty="0" err="1"/>
              <a:t>phân</a:t>
            </a:r>
            <a:r>
              <a:rPr dirty="0"/>
              <a:t> </a:t>
            </a:r>
            <a:r>
              <a:rPr dirty="0" err="1"/>
              <a:t>cụm</a:t>
            </a:r>
            <a:r>
              <a:rPr dirty="0"/>
              <a:t> </a:t>
            </a:r>
            <a:r>
              <a:rPr dirty="0" err="1"/>
              <a:t>khách</a:t>
            </a:r>
            <a:r>
              <a:rPr dirty="0"/>
              <a:t> </a:t>
            </a:r>
            <a:r>
              <a:rPr dirty="0" err="1"/>
              <a:t>hàng</a:t>
            </a:r>
            <a:r>
              <a:rPr dirty="0"/>
              <a:t> → </a:t>
            </a:r>
            <a:r>
              <a:rPr dirty="0" err="1"/>
              <a:t>nhận</a:t>
            </a:r>
            <a:r>
              <a:rPr dirty="0"/>
              <a:t> </a:t>
            </a:r>
            <a:r>
              <a:rPr dirty="0" err="1"/>
              <a:t>diện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đặc</a:t>
            </a:r>
            <a:r>
              <a:rPr dirty="0"/>
              <a:t> </a:t>
            </a:r>
            <a:r>
              <a:rPr dirty="0" err="1"/>
              <a:t>điểm</a:t>
            </a:r>
            <a:r>
              <a:rPr dirty="0"/>
              <a:t> </a:t>
            </a:r>
            <a:r>
              <a:rPr dirty="0" err="1"/>
              <a:t>khách</a:t>
            </a:r>
            <a:r>
              <a:rPr dirty="0"/>
              <a:t> </a:t>
            </a:r>
            <a:r>
              <a:rPr dirty="0" err="1"/>
              <a:t>hàng</a:t>
            </a:r>
            <a:r>
              <a:rPr dirty="0"/>
              <a:t> </a:t>
            </a:r>
            <a:r>
              <a:rPr dirty="0" err="1"/>
              <a:t>đặc</a:t>
            </a:r>
            <a:r>
              <a:rPr dirty="0"/>
              <a:t> </a:t>
            </a:r>
            <a:r>
              <a:rPr dirty="0" err="1"/>
              <a:t>thù</a:t>
            </a:r>
            <a:r>
              <a:rPr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2D098-1388-AAA7-F71C-1927E704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90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378ACF-8F18-46D7-2B17-511F3978A9D8}"/>
              </a:ext>
            </a:extLst>
          </p:cNvPr>
          <p:cNvSpPr/>
          <p:nvPr/>
        </p:nvSpPr>
        <p:spPr>
          <a:xfrm>
            <a:off x="0" y="0"/>
            <a:ext cx="9144000" cy="8062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CCFF5-AD4A-18C3-356B-31DD7454AE7F}"/>
              </a:ext>
            </a:extLst>
          </p:cNvPr>
          <p:cNvSpPr/>
          <p:nvPr/>
        </p:nvSpPr>
        <p:spPr>
          <a:xfrm>
            <a:off x="275432" y="87651"/>
            <a:ext cx="8497583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Làm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sạch</a:t>
            </a:r>
            <a:r>
              <a:rPr lang="vi-VN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các bất thường trong mã StockCode</a:t>
            </a:r>
            <a:endParaRPr lang="en-US" sz="35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66698-755E-3607-6C76-BBA951F2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13" y="893897"/>
            <a:ext cx="7123406" cy="330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4E4FC-193F-0D96-A8F6-38C3B08236E2}"/>
              </a:ext>
            </a:extLst>
          </p:cNvPr>
          <p:cNvSpPr txBox="1"/>
          <p:nvPr/>
        </p:nvSpPr>
        <p:spPr>
          <a:xfrm>
            <a:off x="125361" y="4292414"/>
            <a:ext cx="90186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Sản</a:t>
            </a:r>
            <a:r>
              <a:rPr lang="en-US" b="1" dirty="0"/>
              <a:t> </a:t>
            </a:r>
            <a:r>
              <a:rPr lang="en-US" b="1" dirty="0" err="1"/>
              <a:t>phẩm</a:t>
            </a:r>
            <a:endParaRPr b="1" dirty="0"/>
          </a:p>
          <a:p>
            <a:pPr>
              <a:defRPr sz="1800"/>
            </a:pPr>
            <a:r>
              <a:rPr dirty="0"/>
              <a:t>• Dataset </a:t>
            </a:r>
            <a:r>
              <a:rPr dirty="0" err="1"/>
              <a:t>chứa</a:t>
            </a:r>
            <a:r>
              <a:rPr dirty="0"/>
              <a:t> 3,684 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</a:t>
            </a:r>
            <a:r>
              <a:rPr dirty="0" err="1"/>
              <a:t>duy</a:t>
            </a:r>
            <a:r>
              <a:rPr dirty="0"/>
              <a:t> </a:t>
            </a:r>
            <a:r>
              <a:rPr dirty="0" err="1"/>
              <a:t>nhất</a:t>
            </a:r>
            <a:r>
              <a:rPr dirty="0"/>
              <a:t> → </a:t>
            </a:r>
            <a:r>
              <a:rPr dirty="0" err="1"/>
              <a:t>danh</a:t>
            </a:r>
            <a:r>
              <a:rPr dirty="0"/>
              <a:t> </a:t>
            </a:r>
            <a:r>
              <a:rPr dirty="0" err="1"/>
              <a:t>mục</a:t>
            </a:r>
            <a:r>
              <a:rPr dirty="0"/>
              <a:t>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</a:t>
            </a:r>
            <a:r>
              <a:rPr dirty="0" err="1"/>
              <a:t>đa</a:t>
            </a:r>
            <a:r>
              <a:rPr dirty="0"/>
              <a:t> </a:t>
            </a:r>
            <a:r>
              <a:rPr dirty="0" err="1"/>
              <a:t>dạng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• 10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</a:t>
            </a:r>
            <a:r>
              <a:rPr dirty="0" err="1"/>
              <a:t>được</a:t>
            </a:r>
            <a:r>
              <a:rPr dirty="0"/>
              <a:t> </a:t>
            </a:r>
            <a:r>
              <a:rPr dirty="0" err="1"/>
              <a:t>mua</a:t>
            </a:r>
            <a:r>
              <a:rPr dirty="0"/>
              <a:t> </a:t>
            </a:r>
            <a:r>
              <a:rPr dirty="0" err="1"/>
              <a:t>nhiều</a:t>
            </a:r>
            <a:r>
              <a:rPr dirty="0"/>
              <a:t> </a:t>
            </a:r>
            <a:r>
              <a:rPr dirty="0" err="1"/>
              <a:t>nhất</a:t>
            </a:r>
            <a:r>
              <a:rPr dirty="0"/>
              <a:t> → </a:t>
            </a:r>
            <a:r>
              <a:rPr dirty="0" err="1"/>
              <a:t>đại</a:t>
            </a:r>
            <a:r>
              <a:rPr dirty="0"/>
              <a:t> </a:t>
            </a:r>
            <a:r>
              <a:rPr dirty="0" err="1"/>
              <a:t>diện</a:t>
            </a:r>
            <a:r>
              <a:rPr dirty="0"/>
              <a:t> </a:t>
            </a:r>
            <a:r>
              <a:rPr dirty="0" err="1"/>
              <a:t>cho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</a:t>
            </a:r>
            <a:r>
              <a:rPr dirty="0" err="1"/>
              <a:t>phổ</a:t>
            </a:r>
            <a:r>
              <a:rPr dirty="0"/>
              <a:t> </a:t>
            </a:r>
            <a:r>
              <a:rPr dirty="0" err="1"/>
              <a:t>biến</a:t>
            </a:r>
            <a:r>
              <a:rPr dirty="0"/>
              <a:t>, </a:t>
            </a:r>
            <a:r>
              <a:rPr dirty="0" err="1"/>
              <a:t>cốt</a:t>
            </a:r>
            <a:r>
              <a:rPr dirty="0"/>
              <a:t> </a:t>
            </a:r>
            <a:r>
              <a:rPr dirty="0" err="1"/>
              <a:t>lõi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• </a:t>
            </a:r>
            <a:r>
              <a:rPr dirty="0" err="1"/>
              <a:t>Hầu</a:t>
            </a:r>
            <a:r>
              <a:rPr dirty="0"/>
              <a:t> </a:t>
            </a:r>
            <a:r>
              <a:rPr dirty="0" err="1"/>
              <a:t>hết</a:t>
            </a:r>
            <a:r>
              <a:rPr dirty="0"/>
              <a:t> 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</a:t>
            </a:r>
            <a:r>
              <a:rPr dirty="0" err="1"/>
              <a:t>dài</a:t>
            </a:r>
            <a:r>
              <a:rPr dirty="0"/>
              <a:t> 5-6 </a:t>
            </a:r>
            <a:r>
              <a:rPr dirty="0" err="1"/>
              <a:t>ký</a:t>
            </a:r>
            <a:r>
              <a:rPr dirty="0"/>
              <a:t> </a:t>
            </a:r>
            <a:r>
              <a:rPr dirty="0" err="1"/>
              <a:t>tự</a:t>
            </a:r>
            <a:r>
              <a:rPr dirty="0"/>
              <a:t>, </a:t>
            </a:r>
            <a:r>
              <a:rPr dirty="0" err="1"/>
              <a:t>nhưng</a:t>
            </a:r>
            <a:r>
              <a:rPr dirty="0"/>
              <a:t> </a:t>
            </a:r>
            <a:r>
              <a:rPr dirty="0" err="1"/>
              <a:t>có</a:t>
            </a:r>
            <a:r>
              <a:rPr dirty="0"/>
              <a:t> </a:t>
            </a:r>
            <a:r>
              <a:rPr dirty="0" err="1"/>
              <a:t>ngoại</a:t>
            </a:r>
            <a:r>
              <a:rPr dirty="0"/>
              <a:t> </a:t>
            </a:r>
            <a:r>
              <a:rPr dirty="0" err="1"/>
              <a:t>lệ</a:t>
            </a:r>
            <a:r>
              <a:rPr dirty="0"/>
              <a:t> </a:t>
            </a:r>
            <a:r>
              <a:rPr dirty="0" err="1"/>
              <a:t>như</a:t>
            </a:r>
            <a:r>
              <a:rPr dirty="0"/>
              <a:t> 'POST' → </a:t>
            </a:r>
            <a:r>
              <a:rPr dirty="0" err="1"/>
              <a:t>có</a:t>
            </a:r>
            <a:r>
              <a:rPr dirty="0"/>
              <a:t> </a:t>
            </a:r>
            <a:r>
              <a:rPr dirty="0" err="1"/>
              <a:t>thể</a:t>
            </a:r>
            <a:r>
              <a:rPr dirty="0"/>
              <a:t> </a:t>
            </a:r>
            <a:r>
              <a:rPr dirty="0" err="1"/>
              <a:t>đại</a:t>
            </a:r>
            <a:r>
              <a:rPr dirty="0"/>
              <a:t> </a:t>
            </a:r>
            <a:r>
              <a:rPr dirty="0" err="1"/>
              <a:t>diện</a:t>
            </a:r>
            <a:r>
              <a:rPr dirty="0"/>
              <a:t> </a:t>
            </a:r>
            <a:r>
              <a:rPr dirty="0" err="1"/>
              <a:t>cho</a:t>
            </a:r>
            <a:r>
              <a:rPr dirty="0"/>
              <a:t> </a:t>
            </a:r>
            <a:r>
              <a:rPr dirty="0" err="1"/>
              <a:t>dịch</a:t>
            </a:r>
            <a:r>
              <a:rPr dirty="0"/>
              <a:t> </a:t>
            </a:r>
            <a:r>
              <a:rPr dirty="0" err="1"/>
              <a:t>vụ</a:t>
            </a:r>
            <a:r>
              <a:rPr dirty="0"/>
              <a:t>/</a:t>
            </a:r>
            <a:r>
              <a:rPr dirty="0" err="1"/>
              <a:t>phí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• </a:t>
            </a:r>
            <a:r>
              <a:rPr dirty="0" err="1"/>
              <a:t>Đề</a:t>
            </a:r>
            <a:r>
              <a:rPr dirty="0"/>
              <a:t> </a:t>
            </a:r>
            <a:r>
              <a:rPr dirty="0" err="1"/>
              <a:t>xuất</a:t>
            </a:r>
            <a:r>
              <a:rPr dirty="0"/>
              <a:t> </a:t>
            </a:r>
            <a:r>
              <a:rPr dirty="0" err="1"/>
              <a:t>xử</a:t>
            </a:r>
            <a:r>
              <a:rPr dirty="0"/>
              <a:t> </a:t>
            </a:r>
            <a:r>
              <a:rPr dirty="0" err="1"/>
              <a:t>lý</a:t>
            </a:r>
            <a:r>
              <a:rPr dirty="0"/>
              <a:t>:</a:t>
            </a:r>
          </a:p>
          <a:p>
            <a:pPr>
              <a:defRPr sz="1800"/>
            </a:pPr>
            <a:r>
              <a:rPr dirty="0"/>
              <a:t>  - </a:t>
            </a:r>
            <a:r>
              <a:rPr dirty="0" err="1"/>
              <a:t>Kiểm</a:t>
            </a:r>
            <a:r>
              <a:rPr dirty="0"/>
              <a:t> </a:t>
            </a:r>
            <a:r>
              <a:rPr dirty="0" err="1"/>
              <a:t>tra</a:t>
            </a:r>
            <a:r>
              <a:rPr dirty="0"/>
              <a:t>, </a:t>
            </a:r>
            <a:r>
              <a:rPr dirty="0" err="1"/>
              <a:t>xử</a:t>
            </a:r>
            <a:r>
              <a:rPr dirty="0"/>
              <a:t> </a:t>
            </a:r>
            <a:r>
              <a:rPr dirty="0" err="1"/>
              <a:t>lý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bất</a:t>
            </a:r>
            <a:r>
              <a:rPr dirty="0"/>
              <a:t> </a:t>
            </a:r>
            <a:r>
              <a:rPr dirty="0" err="1"/>
              <a:t>thường</a:t>
            </a:r>
            <a:r>
              <a:rPr dirty="0"/>
              <a:t> (</a:t>
            </a:r>
            <a:r>
              <a:rPr dirty="0" err="1"/>
              <a:t>như</a:t>
            </a:r>
            <a:r>
              <a:rPr dirty="0"/>
              <a:t> 'POST') </a:t>
            </a:r>
            <a:r>
              <a:rPr dirty="0" err="1"/>
              <a:t>để</a:t>
            </a:r>
            <a:r>
              <a:rPr dirty="0"/>
              <a:t> </a:t>
            </a:r>
            <a:r>
              <a:rPr dirty="0" err="1"/>
              <a:t>đảm</a:t>
            </a:r>
            <a:r>
              <a:rPr dirty="0"/>
              <a:t> </a:t>
            </a:r>
            <a:r>
              <a:rPr dirty="0" err="1"/>
              <a:t>bảo</a:t>
            </a:r>
            <a:r>
              <a:rPr dirty="0"/>
              <a:t> </a:t>
            </a:r>
            <a:r>
              <a:rPr dirty="0" err="1"/>
              <a:t>tính</a:t>
            </a:r>
            <a:r>
              <a:rPr dirty="0"/>
              <a:t> </a:t>
            </a:r>
            <a:r>
              <a:rPr dirty="0" err="1"/>
              <a:t>toàn</a:t>
            </a:r>
            <a:r>
              <a:rPr dirty="0"/>
              <a:t> </a:t>
            </a:r>
            <a:r>
              <a:rPr dirty="0" err="1"/>
              <a:t>vẹn</a:t>
            </a:r>
            <a:r>
              <a:rPr dirty="0"/>
              <a:t> </a:t>
            </a:r>
            <a:r>
              <a:rPr dirty="0" err="1"/>
              <a:t>dữ</a:t>
            </a:r>
            <a:r>
              <a:rPr dirty="0"/>
              <a:t> </a:t>
            </a:r>
            <a:r>
              <a:rPr dirty="0" err="1"/>
              <a:t>liệu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  - Xem </a:t>
            </a:r>
            <a:r>
              <a:rPr dirty="0" err="1"/>
              <a:t>xét</a:t>
            </a:r>
            <a:r>
              <a:rPr dirty="0"/>
              <a:t> </a:t>
            </a:r>
            <a:r>
              <a:rPr dirty="0" err="1"/>
              <a:t>loại</a:t>
            </a:r>
            <a:r>
              <a:rPr dirty="0"/>
              <a:t> </a:t>
            </a:r>
            <a:r>
              <a:rPr dirty="0" err="1"/>
              <a:t>bỏ</a:t>
            </a:r>
            <a:r>
              <a:rPr dirty="0"/>
              <a:t> </a:t>
            </a:r>
            <a:r>
              <a:rPr dirty="0" err="1"/>
              <a:t>hoặc</a:t>
            </a:r>
            <a:r>
              <a:rPr dirty="0"/>
              <a:t> </a:t>
            </a:r>
            <a:r>
              <a:rPr dirty="0" err="1"/>
              <a:t>gắn</a:t>
            </a:r>
            <a:r>
              <a:rPr dirty="0"/>
              <a:t> </a:t>
            </a:r>
            <a:r>
              <a:rPr dirty="0" err="1"/>
              <a:t>nhãn</a:t>
            </a:r>
            <a:r>
              <a:rPr dirty="0"/>
              <a:t> </a:t>
            </a:r>
            <a:r>
              <a:rPr dirty="0" err="1"/>
              <a:t>riêng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không</a:t>
            </a:r>
            <a:r>
              <a:rPr dirty="0"/>
              <a:t> </a:t>
            </a:r>
            <a:r>
              <a:rPr dirty="0" err="1"/>
              <a:t>phải</a:t>
            </a:r>
            <a:r>
              <a:rPr dirty="0"/>
              <a:t>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</a:t>
            </a:r>
            <a:r>
              <a:rPr dirty="0" err="1"/>
              <a:t>để</a:t>
            </a:r>
            <a:r>
              <a:rPr dirty="0"/>
              <a:t> </a:t>
            </a:r>
            <a:r>
              <a:rPr dirty="0" err="1"/>
              <a:t>phân</a:t>
            </a:r>
            <a:r>
              <a:rPr dirty="0"/>
              <a:t> </a:t>
            </a:r>
            <a:r>
              <a:rPr dirty="0" err="1"/>
              <a:t>cụm</a:t>
            </a:r>
            <a:r>
              <a:rPr dirty="0"/>
              <a:t> </a:t>
            </a:r>
            <a:r>
              <a:rPr dirty="0" err="1"/>
              <a:t>và</a:t>
            </a:r>
            <a:r>
              <a:rPr dirty="0"/>
              <a:t> </a:t>
            </a:r>
            <a:r>
              <a:rPr dirty="0" err="1"/>
              <a:t>gợi</a:t>
            </a:r>
            <a:r>
              <a:rPr dirty="0"/>
              <a:t> ý </a:t>
            </a:r>
            <a:r>
              <a:rPr dirty="0" err="1"/>
              <a:t>chính</a:t>
            </a:r>
            <a:r>
              <a:rPr dirty="0"/>
              <a:t> </a:t>
            </a:r>
            <a:r>
              <a:rPr dirty="0" err="1"/>
              <a:t>xác</a:t>
            </a:r>
            <a:r>
              <a:rPr dirty="0"/>
              <a:t> </a:t>
            </a:r>
            <a:r>
              <a:rPr dirty="0" err="1"/>
              <a:t>hơn</a:t>
            </a:r>
            <a:r>
              <a:rPr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4F484D-5985-84CD-63DD-9403C1E7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08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3E8FE0-4DF7-9149-E84B-E32DF55ACE0B}"/>
              </a:ext>
            </a:extLst>
          </p:cNvPr>
          <p:cNvSpPr/>
          <p:nvPr/>
        </p:nvSpPr>
        <p:spPr>
          <a:xfrm>
            <a:off x="475170" y="349923"/>
            <a:ext cx="819366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S</a:t>
            </a:r>
            <a:r>
              <a:rPr lang="vi-VN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ố lượng ký tự số trong mỗi mã sản phẩm duy nhất (StockCode)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B8C70-FFD2-0A53-A6E9-04A7497E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0" y="1715786"/>
            <a:ext cx="8193660" cy="175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650ADD-0D8C-DB73-44FC-357471616B3A}"/>
              </a:ext>
            </a:extLst>
          </p:cNvPr>
          <p:cNvSpPr txBox="1"/>
          <p:nvPr/>
        </p:nvSpPr>
        <p:spPr>
          <a:xfrm>
            <a:off x="475170" y="3801773"/>
            <a:ext cx="75855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b="1" dirty="0" err="1">
                <a:latin typeface="Calibri (Body)"/>
              </a:rPr>
              <a:t>Nhận</a:t>
            </a:r>
            <a:r>
              <a:rPr lang="en-US" b="1" dirty="0">
                <a:latin typeface="Calibri (Body)"/>
              </a:rPr>
              <a:t> </a:t>
            </a:r>
            <a:r>
              <a:rPr lang="en-US" b="1" dirty="0" err="1">
                <a:latin typeface="Calibri (Body)"/>
              </a:rPr>
              <a:t>xét</a:t>
            </a:r>
            <a:r>
              <a:rPr lang="en-US" b="1" dirty="0">
                <a:latin typeface="Calibri (Body)"/>
              </a:rPr>
              <a:t>: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• 3,676 trên 3,684 mã sản phẩm có đúng 5 ký tự số → định dạng tiêu chuẩn.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• Ngoại lệ: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- 7 mã không chứa ký tự số nào.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- 1 mã chỉ chứa duy nhất 1 ký tự số.</a:t>
            </a:r>
          </a:p>
          <a:p>
            <a:pPr>
              <a:defRPr sz="1800"/>
            </a:pPr>
            <a:r>
              <a:rPr lang="en-US" dirty="0">
                <a:latin typeface="Calibri (Body)"/>
              </a:rPr>
              <a:t>👉 </a:t>
            </a:r>
            <a:r>
              <a:rPr lang="vi-VN" dirty="0">
                <a:latin typeface="Calibri (Body)"/>
              </a:rPr>
              <a:t>Những mã này lệch chuẩn, cần kiểm tra kỹ: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- Xác định bản chất (sản phẩm hợp lệ, dịch vụ, phí, hay lỗi dữ liệu).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• Hướng xử lý tiếp theo: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- Xác định danh sách các mã có 0 hoặc 1 ký tự số để phân tích chi tiết hơn.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F519B-E102-A960-E6BB-EBD4C328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8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B1285-4076-AAD5-4324-9550A8CF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3" y="861311"/>
            <a:ext cx="4157978" cy="25563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C0920B-DADF-6E29-6748-A8B3C26C23CA}"/>
              </a:ext>
            </a:extLst>
          </p:cNvPr>
          <p:cNvSpPr/>
          <p:nvPr/>
        </p:nvSpPr>
        <p:spPr>
          <a:xfrm>
            <a:off x="0" y="137950"/>
            <a:ext cx="9229899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Tìm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và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mã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sản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phẩm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có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0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hoặc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ký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tự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số</a:t>
            </a:r>
            <a:endParaRPr lang="en-US" sz="3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4FC05-5CA0-50CE-B537-480A5CBA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3" y="3417698"/>
            <a:ext cx="7754432" cy="543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ABEFF-33BC-6E84-151A-25F7018C4C31}"/>
              </a:ext>
            </a:extLst>
          </p:cNvPr>
          <p:cNvSpPr txBox="1"/>
          <p:nvPr/>
        </p:nvSpPr>
        <p:spPr>
          <a:xfrm>
            <a:off x="291578" y="4234877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luận</a:t>
            </a:r>
            <a:r>
              <a:rPr lang="en-US" b="1" dirty="0"/>
              <a:t>:</a:t>
            </a:r>
          </a:p>
          <a:p>
            <a:pPr>
              <a:defRPr sz="1800"/>
            </a:pPr>
            <a:r>
              <a:rPr dirty="0"/>
              <a:t>• </a:t>
            </a:r>
            <a:r>
              <a:rPr dirty="0" err="1"/>
              <a:t>Chỉ</a:t>
            </a:r>
            <a:r>
              <a:rPr dirty="0"/>
              <a:t> 0.48% </a:t>
            </a:r>
            <a:r>
              <a:rPr dirty="0" err="1"/>
              <a:t>bản</a:t>
            </a:r>
            <a:r>
              <a:rPr dirty="0"/>
              <a:t> </a:t>
            </a:r>
            <a:r>
              <a:rPr dirty="0" err="1"/>
              <a:t>ghi</a:t>
            </a:r>
            <a:r>
              <a:rPr dirty="0"/>
              <a:t> </a:t>
            </a:r>
            <a:r>
              <a:rPr dirty="0" err="1"/>
              <a:t>trong</a:t>
            </a:r>
            <a:r>
              <a:rPr dirty="0"/>
              <a:t> dataset </a:t>
            </a:r>
            <a:r>
              <a:rPr dirty="0" err="1"/>
              <a:t>có</a:t>
            </a:r>
            <a:r>
              <a:rPr dirty="0"/>
              <a:t> 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</a:t>
            </a:r>
            <a:r>
              <a:rPr dirty="0" err="1"/>
              <a:t>bất</a:t>
            </a:r>
            <a:r>
              <a:rPr dirty="0"/>
              <a:t> </a:t>
            </a:r>
            <a:r>
              <a:rPr dirty="0" err="1"/>
              <a:t>thường</a:t>
            </a:r>
            <a:r>
              <a:rPr dirty="0"/>
              <a:t> (8/3,684 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duy</a:t>
            </a:r>
            <a:r>
              <a:rPr dirty="0"/>
              <a:t> </a:t>
            </a:r>
            <a:r>
              <a:rPr dirty="0" err="1"/>
              <a:t>nhất</a:t>
            </a:r>
            <a:r>
              <a:rPr dirty="0"/>
              <a:t>).</a:t>
            </a:r>
          </a:p>
          <a:p>
            <a:pPr>
              <a:defRPr sz="1800"/>
            </a:pPr>
            <a:r>
              <a:rPr dirty="0"/>
              <a:t>• </a:t>
            </a:r>
            <a:r>
              <a:rPr dirty="0" err="1"/>
              <a:t>Những</a:t>
            </a:r>
            <a:r>
              <a:rPr dirty="0"/>
              <a:t> 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này</a:t>
            </a:r>
            <a:r>
              <a:rPr dirty="0"/>
              <a:t> </a:t>
            </a:r>
            <a:r>
              <a:rPr dirty="0" err="1"/>
              <a:t>không</a:t>
            </a:r>
            <a:r>
              <a:rPr dirty="0"/>
              <a:t> </a:t>
            </a:r>
            <a:r>
              <a:rPr dirty="0" err="1"/>
              <a:t>tuân</a:t>
            </a:r>
            <a:r>
              <a:rPr dirty="0"/>
              <a:t> </a:t>
            </a:r>
            <a:r>
              <a:rPr dirty="0" err="1"/>
              <a:t>theo</a:t>
            </a:r>
            <a:r>
              <a:rPr dirty="0"/>
              <a:t> </a:t>
            </a:r>
            <a:r>
              <a:rPr dirty="0" err="1"/>
              <a:t>định</a:t>
            </a:r>
            <a:r>
              <a:rPr dirty="0"/>
              <a:t> </a:t>
            </a:r>
            <a:r>
              <a:rPr dirty="0" err="1"/>
              <a:t>dạng</a:t>
            </a:r>
            <a:r>
              <a:rPr dirty="0"/>
              <a:t> </a:t>
            </a:r>
            <a:r>
              <a:rPr dirty="0" err="1"/>
              <a:t>chuẩn</a:t>
            </a:r>
            <a:r>
              <a:rPr dirty="0"/>
              <a:t> </a:t>
            </a:r>
            <a:r>
              <a:rPr dirty="0" err="1"/>
              <a:t>và</a:t>
            </a:r>
            <a:r>
              <a:rPr dirty="0"/>
              <a:t> </a:t>
            </a:r>
            <a:r>
              <a:rPr dirty="0" err="1"/>
              <a:t>dường</a:t>
            </a:r>
            <a:r>
              <a:rPr dirty="0"/>
              <a:t> </a:t>
            </a:r>
            <a:r>
              <a:rPr dirty="0" err="1"/>
              <a:t>như</a:t>
            </a:r>
            <a:r>
              <a:rPr dirty="0"/>
              <a:t> </a:t>
            </a:r>
            <a:r>
              <a:rPr dirty="0" err="1"/>
              <a:t>không</a:t>
            </a:r>
            <a:r>
              <a:rPr dirty="0"/>
              <a:t> </a:t>
            </a:r>
            <a:r>
              <a:rPr dirty="0" err="1"/>
              <a:t>đại</a:t>
            </a:r>
            <a:r>
              <a:rPr dirty="0"/>
              <a:t> </a:t>
            </a:r>
            <a:r>
              <a:rPr dirty="0" err="1"/>
              <a:t>diện</a:t>
            </a:r>
            <a:r>
              <a:rPr dirty="0"/>
              <a:t> </a:t>
            </a:r>
            <a:r>
              <a:rPr dirty="0" err="1"/>
              <a:t>cho</a:t>
            </a:r>
            <a:r>
              <a:rPr dirty="0"/>
              <a:t>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</a:t>
            </a:r>
            <a:r>
              <a:rPr dirty="0" err="1"/>
              <a:t>thực</a:t>
            </a:r>
            <a:r>
              <a:rPr dirty="0"/>
              <a:t> </a:t>
            </a:r>
            <a:r>
              <a:rPr dirty="0" err="1"/>
              <a:t>tế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• </a:t>
            </a:r>
            <a:r>
              <a:rPr dirty="0" err="1"/>
              <a:t>Ví</a:t>
            </a:r>
            <a:r>
              <a:rPr dirty="0"/>
              <a:t> </a:t>
            </a:r>
            <a:r>
              <a:rPr dirty="0" err="1"/>
              <a:t>dụ</a:t>
            </a:r>
            <a:r>
              <a:rPr dirty="0"/>
              <a:t>: 'BANK CHARGES' (</a:t>
            </a:r>
            <a:r>
              <a:rPr dirty="0" err="1"/>
              <a:t>phí</a:t>
            </a:r>
            <a:r>
              <a:rPr dirty="0"/>
              <a:t> </a:t>
            </a:r>
            <a:r>
              <a:rPr dirty="0" err="1"/>
              <a:t>ngân</a:t>
            </a:r>
            <a:r>
              <a:rPr dirty="0"/>
              <a:t> </a:t>
            </a:r>
            <a:r>
              <a:rPr dirty="0" err="1"/>
              <a:t>hàng</a:t>
            </a:r>
            <a:r>
              <a:rPr dirty="0"/>
              <a:t>), 'POST' (</a:t>
            </a:r>
            <a:r>
              <a:rPr dirty="0" err="1"/>
              <a:t>phí</a:t>
            </a:r>
            <a:r>
              <a:rPr dirty="0"/>
              <a:t> </a:t>
            </a:r>
            <a:r>
              <a:rPr dirty="0" err="1"/>
              <a:t>vận</a:t>
            </a:r>
            <a:r>
              <a:rPr dirty="0"/>
              <a:t> </a:t>
            </a:r>
            <a:r>
              <a:rPr dirty="0" err="1"/>
              <a:t>chuyển</a:t>
            </a:r>
            <a:r>
              <a:rPr dirty="0"/>
              <a:t>),...</a:t>
            </a:r>
          </a:p>
          <a:p>
            <a:pPr>
              <a:defRPr sz="1800"/>
            </a:pPr>
            <a:r>
              <a:rPr dirty="0"/>
              <a:t>• </a:t>
            </a:r>
            <a:r>
              <a:rPr dirty="0" err="1"/>
              <a:t>Khuyến</a:t>
            </a:r>
            <a:r>
              <a:rPr dirty="0"/>
              <a:t> </a:t>
            </a:r>
            <a:r>
              <a:rPr dirty="0" err="1"/>
              <a:t>nghị</a:t>
            </a:r>
            <a:r>
              <a:rPr dirty="0"/>
              <a:t>:</a:t>
            </a:r>
          </a:p>
          <a:p>
            <a:pPr>
              <a:defRPr sz="1800"/>
            </a:pPr>
            <a:r>
              <a:rPr dirty="0"/>
              <a:t>   - </a:t>
            </a:r>
            <a:r>
              <a:rPr dirty="0" err="1"/>
              <a:t>Loại</a:t>
            </a:r>
            <a:r>
              <a:rPr dirty="0"/>
              <a:t> </a:t>
            </a:r>
            <a:r>
              <a:rPr dirty="0" err="1"/>
              <a:t>bỏ</a:t>
            </a:r>
            <a:r>
              <a:rPr dirty="0"/>
              <a:t> </a:t>
            </a:r>
            <a:r>
              <a:rPr dirty="0" err="1"/>
              <a:t>hoặc</a:t>
            </a:r>
            <a:r>
              <a:rPr dirty="0"/>
              <a:t> </a:t>
            </a:r>
            <a:r>
              <a:rPr dirty="0" err="1"/>
              <a:t>gắn</a:t>
            </a:r>
            <a:r>
              <a:rPr dirty="0"/>
              <a:t> </a:t>
            </a:r>
            <a:r>
              <a:rPr dirty="0" err="1"/>
              <a:t>nhãn</a:t>
            </a:r>
            <a:r>
              <a:rPr dirty="0"/>
              <a:t> </a:t>
            </a:r>
            <a:r>
              <a:rPr dirty="0" err="1"/>
              <a:t>riêng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bất</a:t>
            </a:r>
            <a:r>
              <a:rPr dirty="0"/>
              <a:t> </a:t>
            </a:r>
            <a:r>
              <a:rPr dirty="0" err="1"/>
              <a:t>thường</a:t>
            </a:r>
            <a:r>
              <a:rPr dirty="0"/>
              <a:t> </a:t>
            </a:r>
            <a:r>
              <a:rPr dirty="0" err="1"/>
              <a:t>này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   - </a:t>
            </a:r>
            <a:r>
              <a:rPr dirty="0" err="1"/>
              <a:t>Tránh</a:t>
            </a:r>
            <a:r>
              <a:rPr dirty="0"/>
              <a:t> </a:t>
            </a:r>
            <a:r>
              <a:rPr dirty="0" err="1"/>
              <a:t>gây</a:t>
            </a:r>
            <a:r>
              <a:rPr dirty="0"/>
              <a:t> </a:t>
            </a:r>
            <a:r>
              <a:rPr dirty="0" err="1"/>
              <a:t>nhiễu</a:t>
            </a:r>
            <a:r>
              <a:rPr dirty="0"/>
              <a:t> </a:t>
            </a:r>
            <a:r>
              <a:rPr dirty="0" err="1"/>
              <a:t>dữ</a:t>
            </a:r>
            <a:r>
              <a:rPr dirty="0"/>
              <a:t> </a:t>
            </a:r>
            <a:r>
              <a:rPr dirty="0" err="1"/>
              <a:t>liệu</a:t>
            </a:r>
            <a:r>
              <a:rPr dirty="0"/>
              <a:t> </a:t>
            </a:r>
            <a:r>
              <a:rPr dirty="0" err="1"/>
              <a:t>và</a:t>
            </a:r>
            <a:r>
              <a:rPr dirty="0"/>
              <a:t> </a:t>
            </a:r>
            <a:r>
              <a:rPr dirty="0" err="1"/>
              <a:t>ảnh</a:t>
            </a:r>
            <a:r>
              <a:rPr dirty="0"/>
              <a:t> </a:t>
            </a:r>
            <a:r>
              <a:rPr dirty="0" err="1"/>
              <a:t>hưởng</a:t>
            </a:r>
            <a:r>
              <a:rPr dirty="0"/>
              <a:t> </a:t>
            </a:r>
            <a:r>
              <a:rPr dirty="0" err="1"/>
              <a:t>đến</a:t>
            </a:r>
            <a:r>
              <a:rPr dirty="0"/>
              <a:t> </a:t>
            </a:r>
            <a:r>
              <a:rPr dirty="0" err="1"/>
              <a:t>phân</a:t>
            </a:r>
            <a:r>
              <a:rPr dirty="0"/>
              <a:t> </a:t>
            </a:r>
            <a:r>
              <a:rPr dirty="0" err="1"/>
              <a:t>cụm</a:t>
            </a:r>
            <a:r>
              <a:rPr dirty="0"/>
              <a:t> </a:t>
            </a:r>
            <a:r>
              <a:rPr dirty="0" err="1"/>
              <a:t>khách</a:t>
            </a:r>
            <a:r>
              <a:rPr dirty="0"/>
              <a:t> </a:t>
            </a:r>
            <a:r>
              <a:rPr dirty="0" err="1"/>
              <a:t>h</a:t>
            </a:r>
            <a:r>
              <a:rPr lang="en-US" dirty="0" err="1"/>
              <a:t>àng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4281B-33F6-20A0-CB49-96D8E2CB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08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4609A1-C918-BB87-06EC-4F34E0C7DE2B}"/>
              </a:ext>
            </a:extLst>
          </p:cNvPr>
          <p:cNvSpPr/>
          <p:nvPr/>
        </p:nvSpPr>
        <p:spPr>
          <a:xfrm>
            <a:off x="0" y="0"/>
            <a:ext cx="9144000" cy="8062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7E9F3C-9820-7E2E-073C-9DA08FC8BFC6}"/>
              </a:ext>
            </a:extLst>
          </p:cNvPr>
          <p:cNvSpPr/>
          <p:nvPr/>
        </p:nvSpPr>
        <p:spPr>
          <a:xfrm>
            <a:off x="681577" y="87651"/>
            <a:ext cx="3887283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Xử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lý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đơn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giá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bằng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126D1-23A6-396E-9D6A-AF15D5FF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58" y="951617"/>
            <a:ext cx="5164284" cy="3151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8E9E02-F9E4-704B-2C9A-A9F9740431EB}"/>
              </a:ext>
            </a:extLst>
          </p:cNvPr>
          <p:cNvSpPr txBox="1"/>
          <p:nvPr/>
        </p:nvSpPr>
        <p:spPr>
          <a:xfrm>
            <a:off x="223688" y="4404304"/>
            <a:ext cx="88023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vi-VN" dirty="0">
                <a:latin typeface="Calibri (Body)"/>
              </a:rPr>
              <a:t>• Giá trị nhỏ nhất của cột UnitPrice là 0.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→ Có một số giao dịch có đơn giá bằng 0, có thể là: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  - Sản phẩm được tặng miễn phí.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  - Lỗi nhập liệu.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• Kế hoạch phân tích tiếp theo: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- Phân tích chi tiết các dòng có UnitPrice = 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38414-7C98-F08C-E571-168C2240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1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DDA62-B920-BCFA-C0C5-BE4F57B0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02" y="1551563"/>
            <a:ext cx="4874579" cy="3754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F1FDF-0525-336A-23DB-FF9073D6D211}"/>
              </a:ext>
            </a:extLst>
          </p:cNvPr>
          <p:cNvSpPr txBox="1"/>
          <p:nvPr/>
        </p:nvSpPr>
        <p:spPr>
          <a:xfrm>
            <a:off x="5448482" y="973392"/>
            <a:ext cx="3213737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dirty="0"/>
              <a:t>*</a:t>
            </a:r>
            <a:r>
              <a:rPr lang="en-US" dirty="0" err="1">
                <a:solidFill>
                  <a:srgbClr val="FF0000"/>
                </a:solidFill>
              </a:rPr>
              <a:t>Chỉ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33 </a:t>
            </a:r>
            <a:r>
              <a:rPr lang="en-US" dirty="0" err="1">
                <a:solidFill>
                  <a:srgbClr val="FF0000"/>
                </a:solidFill>
              </a:rPr>
              <a:t>giao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dịch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UnitPrice</a:t>
            </a:r>
            <a:r>
              <a:rPr lang="en-US" dirty="0">
                <a:solidFill>
                  <a:srgbClr val="FF0000"/>
                </a:solidFill>
              </a:rPr>
              <a:t> = 0</a:t>
            </a:r>
          </a:p>
          <a:p>
            <a:pPr marL="285750" indent="-285750">
              <a:buFont typeface="Wingdings" panose="05000000000000000000" pitchFamily="2" charset="2"/>
              <a:buChar char="§"/>
              <a:defRPr sz="1800"/>
            </a:pPr>
            <a:r>
              <a:rPr lang="en-US" dirty="0"/>
              <a:t>Trung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420,5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(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  <a:defRPr sz="1800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2176 =&gt;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. Cho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  <a:defRPr sz="1800"/>
            </a:pPr>
            <a:r>
              <a:rPr lang="en-US" dirty="0"/>
              <a:t>Giao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  <a:defRPr sz="1800"/>
            </a:pPr>
            <a:r>
              <a:rPr lang="en-US" dirty="0" err="1"/>
              <a:t>Nửa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&lt;= 11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  <a:defRPr sz="1800"/>
            </a:pPr>
            <a:r>
              <a:rPr lang="en-US" dirty="0"/>
              <a:t>75%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&lt;=36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  <a:defRPr sz="1800"/>
            </a:pPr>
            <a:r>
              <a:rPr lang="en-US" dirty="0"/>
              <a:t>Giao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12,540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(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FB97F7-80CC-287F-5E35-1CBECA9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68521-21D8-3E07-C1E4-473B40619817}"/>
              </a:ext>
            </a:extLst>
          </p:cNvPr>
          <p:cNvSpPr/>
          <p:nvPr/>
        </p:nvSpPr>
        <p:spPr>
          <a:xfrm>
            <a:off x="0" y="0"/>
            <a:ext cx="9144000" cy="8062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994055-8EBC-6D85-1339-100CEC7080F6}"/>
              </a:ext>
            </a:extLst>
          </p:cNvPr>
          <p:cNvSpPr/>
          <p:nvPr/>
        </p:nvSpPr>
        <p:spPr>
          <a:xfrm>
            <a:off x="337802" y="76979"/>
            <a:ext cx="696524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Kiểm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tra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33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giao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dịch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có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Unitprice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302255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74AB7A-492E-D2F7-2613-FDFE2FC1305F}"/>
              </a:ext>
            </a:extLst>
          </p:cNvPr>
          <p:cNvSpPr/>
          <p:nvPr/>
        </p:nvSpPr>
        <p:spPr>
          <a:xfrm>
            <a:off x="495030" y="2767106"/>
            <a:ext cx="2160621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0" kern="1200" cap="none" spc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Mục</a:t>
            </a:r>
            <a:r>
              <a:rPr lang="en-US" sz="3500" b="0" kern="120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0" kern="1200" cap="none" spc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tiêu</a:t>
            </a:r>
            <a:endParaRPr lang="en-US" sz="3500" b="0" kern="120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Đã tạo hình ảnh">
            <a:extLst>
              <a:ext uri="{FF2B5EF4-FFF2-40B4-BE49-F238E27FC236}">
                <a16:creationId xmlns:a16="http://schemas.microsoft.com/office/drawing/2014/main" id="{B059684E-25AD-C389-D30B-D1B1DC03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9480" y="467208"/>
            <a:ext cx="3953992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E5A835-4A11-EA3E-B6B0-A65F33F4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3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E3D781-C00C-4704-41DE-13317635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B7CF2-5B83-B697-8F22-C72186A0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387"/>
            <a:ext cx="9144000" cy="1906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869A32-2473-340A-8DCD-A31D84088733}"/>
              </a:ext>
            </a:extLst>
          </p:cNvPr>
          <p:cNvSpPr txBox="1"/>
          <p:nvPr/>
        </p:nvSpPr>
        <p:spPr>
          <a:xfrm>
            <a:off x="521109" y="3213199"/>
            <a:ext cx="826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NHẬN XÉT: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D4FE5-E061-221E-A5A9-D09A7B3EF82C}"/>
              </a:ext>
            </a:extLst>
          </p:cNvPr>
          <p:cNvSpPr/>
          <p:nvPr/>
        </p:nvSpPr>
        <p:spPr>
          <a:xfrm>
            <a:off x="0" y="0"/>
            <a:ext cx="9144000" cy="8062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26B04D-020A-F3F7-0004-852B4BDAB4E3}"/>
              </a:ext>
            </a:extLst>
          </p:cNvPr>
          <p:cNvSpPr/>
          <p:nvPr/>
        </p:nvSpPr>
        <p:spPr>
          <a:xfrm>
            <a:off x="521109" y="87651"/>
            <a:ext cx="7567329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Kiểm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tra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mô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tả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giao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dịch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có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Unitprice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A3264-ACB8-D7F2-D345-0635884017E7}"/>
              </a:ext>
            </a:extLst>
          </p:cNvPr>
          <p:cNvSpPr txBox="1"/>
          <p:nvPr/>
        </p:nvSpPr>
        <p:spPr>
          <a:xfrm>
            <a:off x="521108" y="4411314"/>
            <a:ext cx="8165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👉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nhiễu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lệch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oại bỏ các giao dịch có đơn giá bằng 0 để đảm bảo chất lượng phân tích và độ chính xác của mô 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717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BC9491-8796-F690-00D3-83232EC02B01}"/>
              </a:ext>
            </a:extLst>
          </p:cNvPr>
          <p:cNvSpPr/>
          <p:nvPr/>
        </p:nvSpPr>
        <p:spPr>
          <a:xfrm>
            <a:off x="0" y="0"/>
            <a:ext cx="9144000" cy="8062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48B69B-A6E2-1B1B-88D9-906938C54E6A}"/>
              </a:ext>
            </a:extLst>
          </p:cNvPr>
          <p:cNvSpPr/>
          <p:nvPr/>
        </p:nvSpPr>
        <p:spPr>
          <a:xfrm>
            <a:off x="457200" y="79956"/>
            <a:ext cx="31698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Xử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lý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các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outlier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5B21D585-F41A-6B1D-D0D6-A784848B12BE}"/>
              </a:ext>
            </a:extLst>
          </p:cNvPr>
          <p:cNvSpPr txBox="1"/>
          <p:nvPr/>
        </p:nvSpPr>
        <p:spPr>
          <a:xfrm>
            <a:off x="457200" y="1605116"/>
            <a:ext cx="8229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/>
            </a:pPr>
            <a:r>
              <a:rPr dirty="0">
                <a:latin typeface="Calibri (Body)"/>
              </a:rPr>
              <a:t>• </a:t>
            </a:r>
            <a:r>
              <a:rPr dirty="0" err="1">
                <a:latin typeface="Calibri (Body)"/>
              </a:rPr>
              <a:t>Hiện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tại</a:t>
            </a:r>
            <a:r>
              <a:rPr dirty="0">
                <a:latin typeface="Calibri (Body)"/>
              </a:rPr>
              <a:t>, </a:t>
            </a:r>
            <a:r>
              <a:rPr dirty="0" err="1">
                <a:latin typeface="Calibri (Body)"/>
              </a:rPr>
              <a:t>dữ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liệu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vẫn</a:t>
            </a:r>
            <a:r>
              <a:rPr dirty="0">
                <a:latin typeface="Calibri (Body)"/>
              </a:rPr>
              <a:t> ở </a:t>
            </a:r>
            <a:r>
              <a:rPr dirty="0" err="1">
                <a:latin typeface="Calibri (Body)"/>
              </a:rPr>
              <a:t>cấp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độ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giao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dịch</a:t>
            </a:r>
            <a:r>
              <a:rPr dirty="0">
                <a:latin typeface="Calibri (Body)"/>
              </a:rPr>
              <a:t>.</a:t>
            </a:r>
          </a:p>
          <a:p>
            <a:pPr>
              <a:defRPr sz="1800"/>
            </a:pPr>
            <a:r>
              <a:rPr dirty="0">
                <a:latin typeface="Calibri (Body)"/>
              </a:rPr>
              <a:t>• </a:t>
            </a:r>
            <a:r>
              <a:rPr dirty="0" err="1">
                <a:latin typeface="Calibri (Body)"/>
              </a:rPr>
              <a:t>Loại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bỏ</a:t>
            </a:r>
            <a:r>
              <a:rPr dirty="0">
                <a:latin typeface="Calibri (Body)"/>
              </a:rPr>
              <a:t> outlier </a:t>
            </a:r>
            <a:r>
              <a:rPr dirty="0" err="1">
                <a:latin typeface="Calibri (Body)"/>
              </a:rPr>
              <a:t>quá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sớm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có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thể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làm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mất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thông</a:t>
            </a:r>
            <a:r>
              <a:rPr dirty="0">
                <a:latin typeface="Calibri (Body)"/>
              </a:rPr>
              <a:t> tin </a:t>
            </a:r>
            <a:r>
              <a:rPr dirty="0" err="1">
                <a:latin typeface="Calibri (Body)"/>
              </a:rPr>
              <a:t>quan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trọng</a:t>
            </a:r>
            <a:r>
              <a:rPr dirty="0">
                <a:latin typeface="Calibri (Body)"/>
              </a:rPr>
              <a:t> → </a:t>
            </a:r>
            <a:r>
              <a:rPr dirty="0" err="1">
                <a:latin typeface="Calibri (Body)"/>
              </a:rPr>
              <a:t>ảnh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hưởng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đến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phân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khúc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khách</a:t>
            </a:r>
            <a:r>
              <a:rPr dirty="0">
                <a:latin typeface="Calibri (Body)"/>
              </a:rPr>
              <a:t> </a:t>
            </a:r>
            <a:r>
              <a:rPr dirty="0" err="1">
                <a:latin typeface="Calibri (Body)"/>
              </a:rPr>
              <a:t>hàng</a:t>
            </a:r>
            <a:r>
              <a:rPr dirty="0">
                <a:latin typeface="Calibri (Body)"/>
              </a:rPr>
              <a:t>.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	=&gt;</a:t>
            </a:r>
            <a:r>
              <a:rPr lang="vi-VN" dirty="0">
                <a:latin typeface="Calibri (Body)"/>
              </a:rPr>
              <a:t>Việc xử lý outlier nên được thực hiện sau khi xây dựng đặc trưng (feature engineering).</a:t>
            </a:r>
          </a:p>
          <a:p>
            <a:pPr>
              <a:defRPr sz="1800"/>
            </a:pPr>
            <a:endParaRPr dirty="0">
              <a:latin typeface="Calibri (Body)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0E253-9259-7CCE-AFE2-931132A5E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2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Đã tạo hình ảnh">
            <a:extLst>
              <a:ext uri="{FF2B5EF4-FFF2-40B4-BE49-F238E27FC236}">
                <a16:creationId xmlns:a16="http://schemas.microsoft.com/office/drawing/2014/main" id="{43FF935D-AD15-FFBC-55B0-9881013A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4572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C05EE-975E-6FC7-60BA-65552223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58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891382-3AAC-0CEE-EBC1-CC3187D71C9F}"/>
              </a:ext>
            </a:extLst>
          </p:cNvPr>
          <p:cNvSpPr/>
          <p:nvPr/>
        </p:nvSpPr>
        <p:spPr>
          <a:xfrm>
            <a:off x="0" y="0"/>
            <a:ext cx="9144000" cy="8062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0A6D0-954C-3029-6160-399F6AA3C284}"/>
              </a:ext>
            </a:extLst>
          </p:cNvPr>
          <p:cNvSpPr/>
          <p:nvPr/>
        </p:nvSpPr>
        <p:spPr>
          <a:xfrm>
            <a:off x="170903" y="87651"/>
            <a:ext cx="8973097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Các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đặc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trưng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chính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trong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phân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tích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khách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hàng</a:t>
            </a:r>
            <a:endParaRPr lang="en-US" sz="35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 (Body)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528BB5-97F2-114E-1FAE-2B931E9C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9" name="TextBox 2">
            <a:extLst>
              <a:ext uri="{FF2B5EF4-FFF2-40B4-BE49-F238E27FC236}">
                <a16:creationId xmlns:a16="http://schemas.microsoft.com/office/drawing/2014/main" id="{8BC36054-2581-FF17-4677-74E86C2D2F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429815"/>
              </p:ext>
            </p:extLst>
          </p:nvPr>
        </p:nvGraphicFramePr>
        <p:xfrm>
          <a:off x="363793" y="1730477"/>
          <a:ext cx="8495071" cy="3608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9008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34566-5E9D-F05F-7832-AEDC7B7C4294}"/>
              </a:ext>
            </a:extLst>
          </p:cNvPr>
          <p:cNvSpPr/>
          <p:nvPr/>
        </p:nvSpPr>
        <p:spPr>
          <a:xfrm>
            <a:off x="0" y="0"/>
            <a:ext cx="9144000" cy="8062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6E7C3B-B561-1A0B-0BCE-2B6C07ACBD07}"/>
              </a:ext>
            </a:extLst>
          </p:cNvPr>
          <p:cNvSpPr/>
          <p:nvPr/>
        </p:nvSpPr>
        <p:spPr>
          <a:xfrm>
            <a:off x="194039" y="87651"/>
            <a:ext cx="8755923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Các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đặc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trưng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chính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cho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phân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cụm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khách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hàng</a:t>
            </a:r>
            <a:endParaRPr lang="en-US" sz="35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 (Body)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1856006-1481-932C-6C0D-4B3E55B611D6}"/>
              </a:ext>
            </a:extLst>
          </p:cNvPr>
          <p:cNvSpPr txBox="1"/>
          <p:nvPr/>
        </p:nvSpPr>
        <p:spPr>
          <a:xfrm>
            <a:off x="496529" y="1074509"/>
            <a:ext cx="8332839" cy="452431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/>
            </a:pPr>
            <a:r>
              <a:rPr b="1" dirty="0">
                <a:latin typeface="Calibri (Body)"/>
              </a:rPr>
              <a:t>• RFM: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Days_Since_Last_Purchase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Total_Transactions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Total_Products_Purchased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Total_Spend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Average_Transaction_Value</a:t>
            </a:r>
            <a:br>
              <a:rPr dirty="0">
                <a:latin typeface="Calibri (Body)"/>
              </a:rPr>
            </a:br>
            <a:r>
              <a:rPr b="1" dirty="0">
                <a:latin typeface="Calibri (Body)"/>
              </a:rPr>
              <a:t>• </a:t>
            </a:r>
            <a:r>
              <a:rPr b="1" dirty="0" err="1">
                <a:latin typeface="Calibri (Body)"/>
              </a:rPr>
              <a:t>Hành</a:t>
            </a:r>
            <a:r>
              <a:rPr b="1" dirty="0">
                <a:latin typeface="Calibri (Body)"/>
              </a:rPr>
              <a:t> vi &amp; </a:t>
            </a:r>
            <a:r>
              <a:rPr b="1" dirty="0" err="1">
                <a:latin typeface="Calibri (Body)"/>
              </a:rPr>
              <a:t>Đa</a:t>
            </a:r>
            <a:r>
              <a:rPr b="1" dirty="0">
                <a:latin typeface="Calibri (Body)"/>
              </a:rPr>
              <a:t> </a:t>
            </a:r>
            <a:r>
              <a:rPr b="1" dirty="0" err="1">
                <a:latin typeface="Calibri (Body)"/>
              </a:rPr>
              <a:t>dạng</a:t>
            </a:r>
            <a:r>
              <a:rPr b="1" dirty="0">
                <a:latin typeface="Calibri (Body)"/>
              </a:rPr>
              <a:t>: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Unique_Products_Purchased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Average_Days_Between_Purchases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Favorite_Shopping_Day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Favorite_Shopping_H</a:t>
            </a:r>
            <a:r>
              <a:rPr lang="en-US" dirty="0" err="1">
                <a:latin typeface="Calibri (Body)"/>
              </a:rPr>
              <a:t>our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			   																				       									     								       </a:t>
            </a:r>
            <a:r>
              <a:rPr lang="vi-VN" b="1" dirty="0">
                <a:latin typeface="Calibri (Body)"/>
              </a:rPr>
              <a:t>•</a:t>
            </a:r>
            <a:r>
              <a:rPr lang="en-US" b="1" dirty="0">
                <a:latin typeface="Calibri (Body)"/>
              </a:rPr>
              <a:t> </a:t>
            </a:r>
            <a:r>
              <a:rPr lang="vi-VN" b="1" dirty="0">
                <a:latin typeface="Calibri (Body)"/>
              </a:rPr>
              <a:t>Địa lý &amp; Hủy đơn:</a:t>
            </a:r>
            <a:br>
              <a:rPr lang="vi-VN" dirty="0">
                <a:latin typeface="Calibri (Body)"/>
              </a:rPr>
            </a:br>
            <a:r>
              <a:rPr lang="vi-VN" dirty="0">
                <a:latin typeface="Calibri (Body)"/>
              </a:rPr>
              <a:t>  - Is_UK</a:t>
            </a:r>
            <a:br>
              <a:rPr lang="vi-VN" dirty="0">
                <a:latin typeface="Calibri (Body)"/>
              </a:rPr>
            </a:br>
            <a:r>
              <a:rPr lang="vi-VN" dirty="0">
                <a:latin typeface="Calibri (Body)"/>
              </a:rPr>
              <a:t>  - Cancellation_Frequency</a:t>
            </a:r>
            <a:br>
              <a:rPr lang="vi-VN" dirty="0">
                <a:latin typeface="Calibri (Body)"/>
              </a:rPr>
            </a:br>
            <a:r>
              <a:rPr lang="vi-VN" dirty="0">
                <a:latin typeface="Calibri (Body)"/>
              </a:rPr>
              <a:t>  - Cancellation_Rate</a:t>
            </a:r>
            <a:br>
              <a:rPr lang="vi-VN" dirty="0">
                <a:latin typeface="Calibri (Body)"/>
              </a:rPr>
            </a:br>
            <a:r>
              <a:rPr lang="vi-VN" b="1" dirty="0">
                <a:latin typeface="Calibri (Body)"/>
              </a:rPr>
              <a:t>• Mùa vụ &amp; Xu hướng: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Monthly_Spending_Mean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Monthly_Spending_Std</a:t>
            </a:r>
            <a:br>
              <a:rPr dirty="0">
                <a:latin typeface="Calibri (Body)"/>
              </a:rPr>
            </a:br>
            <a:r>
              <a:rPr dirty="0">
                <a:latin typeface="Calibri (Body)"/>
              </a:rPr>
              <a:t>  - </a:t>
            </a:r>
            <a:r>
              <a:rPr dirty="0" err="1">
                <a:latin typeface="Calibri (Body)"/>
              </a:rPr>
              <a:t>Spending_Trend</a:t>
            </a:r>
            <a:endParaRPr lang="en-US" dirty="0">
              <a:latin typeface="Calibri (Body)"/>
            </a:endParaRPr>
          </a:p>
          <a:p>
            <a:pPr>
              <a:defRPr sz="1800"/>
            </a:pPr>
            <a:endParaRPr sz="1400" dirty="0">
              <a:latin typeface="Calibri (Body)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2A6A8-21C0-1966-0227-6037EA4C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6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black and white text box&#10;&#10;AI-generated content may be incorrect.">
            <a:extLst>
              <a:ext uri="{FF2B5EF4-FFF2-40B4-BE49-F238E27FC236}">
                <a16:creationId xmlns:a16="http://schemas.microsoft.com/office/drawing/2014/main" id="{F6C8B86E-0606-26BC-C7B2-2EFF403E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3" y="1358197"/>
            <a:ext cx="8953900" cy="41411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E836A-1111-6F1C-E1E9-03D8A5E0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76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BBB73-AA22-0C43-7A75-233759C66600}"/>
              </a:ext>
            </a:extLst>
          </p:cNvPr>
          <p:cNvSpPr/>
          <p:nvPr/>
        </p:nvSpPr>
        <p:spPr>
          <a:xfrm>
            <a:off x="0" y="0"/>
            <a:ext cx="9144000" cy="8062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911E5D-32ED-3B23-AA05-FAEEE86822BD}"/>
              </a:ext>
            </a:extLst>
          </p:cNvPr>
          <p:cNvSpPr/>
          <p:nvPr/>
        </p:nvSpPr>
        <p:spPr>
          <a:xfrm>
            <a:off x="457200" y="87651"/>
            <a:ext cx="490737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Nhận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diện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và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xử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lý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Outlier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7647B81-3DBD-1DA5-DE47-963F2483882E}"/>
              </a:ext>
            </a:extLst>
          </p:cNvPr>
          <p:cNvSpPr txBox="1"/>
          <p:nvPr/>
        </p:nvSpPr>
        <p:spPr>
          <a:xfrm>
            <a:off x="457200" y="1447800"/>
            <a:ext cx="8229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b="1" dirty="0"/>
              <a:t>Isolation Forest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b="1" dirty="0"/>
              <a:t>Outliers</a:t>
            </a:r>
            <a:endParaRPr b="1" dirty="0"/>
          </a:p>
          <a:p>
            <a:pPr>
              <a:defRPr sz="1800"/>
            </a:pPr>
            <a:r>
              <a:rPr dirty="0"/>
              <a:t>• </a:t>
            </a:r>
            <a:r>
              <a:rPr b="1" dirty="0"/>
              <a:t>Isolation Forest </a:t>
            </a:r>
            <a:r>
              <a:rPr dirty="0" err="1"/>
              <a:t>là</a:t>
            </a:r>
            <a:r>
              <a:rPr dirty="0"/>
              <a:t> </a:t>
            </a:r>
            <a:r>
              <a:rPr dirty="0" err="1"/>
              <a:t>thuật</a:t>
            </a:r>
            <a:r>
              <a:rPr dirty="0"/>
              <a:t> </a:t>
            </a:r>
            <a:r>
              <a:rPr dirty="0" err="1"/>
              <a:t>toán</a:t>
            </a:r>
            <a:r>
              <a:rPr dirty="0"/>
              <a:t> </a:t>
            </a:r>
            <a:r>
              <a:rPr dirty="0" err="1"/>
              <a:t>hiệu</a:t>
            </a:r>
            <a:r>
              <a:rPr dirty="0"/>
              <a:t> </a:t>
            </a:r>
            <a:r>
              <a:rPr dirty="0" err="1"/>
              <a:t>quả</a:t>
            </a:r>
            <a:r>
              <a:rPr dirty="0"/>
              <a:t> </a:t>
            </a:r>
            <a:r>
              <a:rPr dirty="0" err="1"/>
              <a:t>để</a:t>
            </a:r>
            <a:r>
              <a:rPr dirty="0"/>
              <a:t> </a:t>
            </a:r>
            <a:r>
              <a:rPr dirty="0" err="1"/>
              <a:t>phát</a:t>
            </a:r>
            <a:r>
              <a:rPr dirty="0"/>
              <a:t> </a:t>
            </a:r>
            <a:r>
              <a:rPr dirty="0" err="1"/>
              <a:t>hiện</a:t>
            </a:r>
            <a:r>
              <a:rPr dirty="0"/>
              <a:t> </a:t>
            </a:r>
            <a:r>
              <a:rPr b="1" dirty="0"/>
              <a:t>outliers.</a:t>
            </a:r>
          </a:p>
          <a:p>
            <a:pPr>
              <a:defRPr sz="1800"/>
            </a:pPr>
            <a:r>
              <a:rPr dirty="0"/>
              <a:t>• </a:t>
            </a:r>
            <a:r>
              <a:rPr dirty="0" err="1"/>
              <a:t>Ưu</a:t>
            </a:r>
            <a:r>
              <a:rPr dirty="0"/>
              <a:t> </a:t>
            </a:r>
            <a:r>
              <a:rPr dirty="0" err="1"/>
              <a:t>điểm</a:t>
            </a:r>
            <a:r>
              <a:rPr dirty="0"/>
              <a:t>:</a:t>
            </a:r>
          </a:p>
          <a:p>
            <a:pPr>
              <a:defRPr sz="1800"/>
            </a:pPr>
            <a:r>
              <a:rPr dirty="0"/>
              <a:t>   - </a:t>
            </a:r>
            <a:r>
              <a:rPr dirty="0" err="1"/>
              <a:t>Hoạt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 </a:t>
            </a:r>
            <a:r>
              <a:rPr dirty="0" err="1"/>
              <a:t>tốt</a:t>
            </a:r>
            <a:r>
              <a:rPr dirty="0"/>
              <a:t> </a:t>
            </a:r>
            <a:r>
              <a:rPr dirty="0" err="1"/>
              <a:t>với</a:t>
            </a:r>
            <a:r>
              <a:rPr dirty="0"/>
              <a:t> </a:t>
            </a:r>
            <a:r>
              <a:rPr dirty="0" err="1"/>
              <a:t>dữ</a:t>
            </a:r>
            <a:r>
              <a:rPr dirty="0"/>
              <a:t> </a:t>
            </a:r>
            <a:r>
              <a:rPr dirty="0" err="1"/>
              <a:t>liệu</a:t>
            </a:r>
            <a:r>
              <a:rPr dirty="0"/>
              <a:t> </a:t>
            </a:r>
            <a:r>
              <a:rPr dirty="0" err="1"/>
              <a:t>nhiều</a:t>
            </a:r>
            <a:r>
              <a:rPr dirty="0"/>
              <a:t> </a:t>
            </a:r>
            <a:r>
              <a:rPr dirty="0" err="1"/>
              <a:t>chiều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   - </a:t>
            </a:r>
            <a:r>
              <a:rPr dirty="0" err="1"/>
              <a:t>Có</a:t>
            </a:r>
            <a:r>
              <a:rPr dirty="0"/>
              <a:t> </a:t>
            </a:r>
            <a:r>
              <a:rPr dirty="0" err="1"/>
              <a:t>hiệu</a:t>
            </a:r>
            <a:r>
              <a:rPr dirty="0"/>
              <a:t> </a:t>
            </a:r>
            <a:r>
              <a:rPr dirty="0" err="1"/>
              <a:t>suất</a:t>
            </a:r>
            <a:r>
              <a:rPr dirty="0"/>
              <a:t> </a:t>
            </a:r>
            <a:r>
              <a:rPr dirty="0" err="1"/>
              <a:t>tính</a:t>
            </a:r>
            <a:r>
              <a:rPr dirty="0"/>
              <a:t> </a:t>
            </a:r>
            <a:r>
              <a:rPr dirty="0" err="1"/>
              <a:t>toán</a:t>
            </a:r>
            <a:r>
              <a:rPr dirty="0"/>
              <a:t> </a:t>
            </a:r>
            <a:r>
              <a:rPr dirty="0" err="1"/>
              <a:t>cao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• </a:t>
            </a:r>
            <a:r>
              <a:rPr dirty="0" err="1"/>
              <a:t>Cơ</a:t>
            </a:r>
            <a:r>
              <a:rPr dirty="0"/>
              <a:t> </a:t>
            </a:r>
            <a:r>
              <a:rPr dirty="0" err="1"/>
              <a:t>chế</a:t>
            </a:r>
            <a:r>
              <a:rPr dirty="0"/>
              <a:t> </a:t>
            </a:r>
            <a:r>
              <a:rPr dirty="0" err="1"/>
              <a:t>hoạt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:</a:t>
            </a:r>
          </a:p>
          <a:p>
            <a:pPr>
              <a:defRPr sz="1800"/>
            </a:pPr>
            <a:r>
              <a:rPr dirty="0"/>
              <a:t>   - </a:t>
            </a:r>
            <a:r>
              <a:rPr dirty="0" err="1"/>
              <a:t>Cô</a:t>
            </a:r>
            <a:r>
              <a:rPr dirty="0"/>
              <a:t> </a:t>
            </a:r>
            <a:r>
              <a:rPr dirty="0" err="1"/>
              <a:t>lập</a:t>
            </a:r>
            <a:r>
              <a:rPr dirty="0"/>
              <a:t> </a:t>
            </a:r>
            <a:r>
              <a:rPr dirty="0" err="1"/>
              <a:t>điểm</a:t>
            </a:r>
            <a:r>
              <a:rPr dirty="0"/>
              <a:t> </a:t>
            </a:r>
            <a:r>
              <a:rPr dirty="0" err="1"/>
              <a:t>dữ</a:t>
            </a:r>
            <a:r>
              <a:rPr dirty="0"/>
              <a:t> </a:t>
            </a:r>
            <a:r>
              <a:rPr dirty="0" err="1"/>
              <a:t>liệu</a:t>
            </a:r>
            <a:r>
              <a:rPr dirty="0"/>
              <a:t> </a:t>
            </a:r>
            <a:r>
              <a:rPr dirty="0" err="1"/>
              <a:t>bằng</a:t>
            </a:r>
            <a:r>
              <a:rPr dirty="0"/>
              <a:t> </a:t>
            </a:r>
            <a:r>
              <a:rPr dirty="0" err="1"/>
              <a:t>cách</a:t>
            </a:r>
            <a:r>
              <a:rPr dirty="0"/>
              <a:t> </a:t>
            </a:r>
            <a:r>
              <a:rPr dirty="0" err="1"/>
              <a:t>chọn</a:t>
            </a:r>
            <a:r>
              <a:rPr dirty="0"/>
              <a:t> </a:t>
            </a:r>
            <a:r>
              <a:rPr dirty="0" err="1"/>
              <a:t>ngẫu</a:t>
            </a:r>
            <a:r>
              <a:rPr dirty="0"/>
              <a:t> </a:t>
            </a:r>
            <a:r>
              <a:rPr dirty="0" err="1"/>
              <a:t>nhiên</a:t>
            </a:r>
            <a:r>
              <a:rPr dirty="0"/>
              <a:t> </a:t>
            </a:r>
            <a:r>
              <a:rPr dirty="0" err="1"/>
              <a:t>một</a:t>
            </a:r>
            <a:r>
              <a:rPr dirty="0"/>
              <a:t> </a:t>
            </a:r>
            <a:r>
              <a:rPr dirty="0" err="1"/>
              <a:t>đặc</a:t>
            </a:r>
            <a:r>
              <a:rPr dirty="0"/>
              <a:t> </a:t>
            </a:r>
            <a:r>
              <a:rPr dirty="0" err="1"/>
              <a:t>trưng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   - </a:t>
            </a:r>
            <a:r>
              <a:rPr dirty="0" err="1"/>
              <a:t>Chọn</a:t>
            </a:r>
            <a:r>
              <a:rPr dirty="0"/>
              <a:t> </a:t>
            </a:r>
            <a:r>
              <a:rPr dirty="0" err="1"/>
              <a:t>giá</a:t>
            </a:r>
            <a:r>
              <a:rPr dirty="0"/>
              <a:t> </a:t>
            </a:r>
            <a:r>
              <a:rPr dirty="0" err="1"/>
              <a:t>trị</a:t>
            </a:r>
            <a:r>
              <a:rPr dirty="0"/>
              <a:t> </a:t>
            </a:r>
            <a:r>
              <a:rPr dirty="0" err="1"/>
              <a:t>phân</a:t>
            </a:r>
            <a:r>
              <a:rPr dirty="0"/>
              <a:t> </a:t>
            </a:r>
            <a:r>
              <a:rPr dirty="0" err="1"/>
              <a:t>tách</a:t>
            </a:r>
            <a:r>
              <a:rPr dirty="0"/>
              <a:t> </a:t>
            </a:r>
            <a:r>
              <a:rPr dirty="0" err="1"/>
              <a:t>ngẫu</a:t>
            </a:r>
            <a:r>
              <a:rPr dirty="0"/>
              <a:t> </a:t>
            </a:r>
            <a:r>
              <a:rPr dirty="0" err="1"/>
              <a:t>nhiên</a:t>
            </a:r>
            <a:r>
              <a:rPr dirty="0"/>
              <a:t> </a:t>
            </a:r>
            <a:r>
              <a:rPr dirty="0" err="1"/>
              <a:t>giữa</a:t>
            </a:r>
            <a:r>
              <a:rPr dirty="0"/>
              <a:t> </a:t>
            </a:r>
            <a:r>
              <a:rPr dirty="0" err="1"/>
              <a:t>giá</a:t>
            </a:r>
            <a:r>
              <a:rPr dirty="0"/>
              <a:t> </a:t>
            </a:r>
            <a:r>
              <a:rPr dirty="0" err="1"/>
              <a:t>trị</a:t>
            </a:r>
            <a:r>
              <a:rPr dirty="0"/>
              <a:t> </a:t>
            </a:r>
            <a:r>
              <a:rPr dirty="0" err="1"/>
              <a:t>lớn</a:t>
            </a:r>
            <a:r>
              <a:rPr dirty="0"/>
              <a:t> </a:t>
            </a:r>
            <a:r>
              <a:rPr dirty="0" err="1"/>
              <a:t>nhất</a:t>
            </a:r>
            <a:r>
              <a:rPr dirty="0"/>
              <a:t> </a:t>
            </a:r>
            <a:r>
              <a:rPr dirty="0" err="1"/>
              <a:t>và</a:t>
            </a:r>
            <a:r>
              <a:rPr dirty="0"/>
              <a:t> </a:t>
            </a:r>
            <a:r>
              <a:rPr dirty="0" err="1"/>
              <a:t>nhỏ</a:t>
            </a:r>
            <a:r>
              <a:rPr dirty="0"/>
              <a:t> </a:t>
            </a:r>
            <a:r>
              <a:rPr dirty="0" err="1"/>
              <a:t>nhất</a:t>
            </a:r>
            <a:r>
              <a:rPr dirty="0"/>
              <a:t> </a:t>
            </a:r>
            <a:r>
              <a:rPr dirty="0" err="1"/>
              <a:t>của</a:t>
            </a:r>
            <a:r>
              <a:rPr dirty="0"/>
              <a:t> </a:t>
            </a:r>
            <a:r>
              <a:rPr dirty="0" err="1"/>
              <a:t>đặc</a:t>
            </a:r>
            <a:r>
              <a:rPr dirty="0"/>
              <a:t> </a:t>
            </a:r>
            <a:r>
              <a:rPr dirty="0" err="1"/>
              <a:t>trưng</a:t>
            </a:r>
            <a:r>
              <a:rPr dirty="0"/>
              <a:t> </a:t>
            </a:r>
            <a:r>
              <a:rPr dirty="0" err="1"/>
              <a:t>đó</a:t>
            </a:r>
            <a:r>
              <a:rPr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2900B-4FFC-2E17-8278-D773EC4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17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FF2D45-A86E-F6FA-A0EC-F1F85FFB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667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05E88-3A52-1020-11A5-9BED4BBF7DB8}"/>
              </a:ext>
            </a:extLst>
          </p:cNvPr>
          <p:cNvSpPr txBox="1"/>
          <p:nvPr/>
        </p:nvSpPr>
        <p:spPr>
          <a:xfrm>
            <a:off x="457200" y="3924876"/>
            <a:ext cx="79444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latin typeface="Calibri (Body)"/>
              </a:rPr>
              <a:t>Chiến lược Xử lý Outliers trong Phân Cụm Khách Hàng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• Trong dự án phân cụm khách hàng, xử lý outliers là rất quan trọng để: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 - Ngăn outliers làm sai lệch cụm.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 - Tăng chất lượng và độ chính xác kết quả phân cụm.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• Các bước thực hiện: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 1️⃣ Tách riêng outliers để phân tích sâu (tùy chọn lưu ra file riêng).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 2️⃣ Loại bỏ outliers khỏi tập dữ liệu chính để chuẩn bị phân cụm.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   3️⃣ Xóa các cột phụ trợ như Outlier_Scores và Is_Outlier.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D531E4-8D3A-79D7-87D3-257F8E3C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80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Đã tạo hình ảnh">
            <a:extLst>
              <a:ext uri="{FF2B5EF4-FFF2-40B4-BE49-F238E27FC236}">
                <a16:creationId xmlns:a16="http://schemas.microsoft.com/office/drawing/2014/main" id="{2CE393A2-6162-4FAA-C1B5-7CD539A6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4572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AE59B-7778-0562-DCC1-57AE45FA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97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F2758B-717F-AAF1-2A9B-CCF0F770FAFD}"/>
              </a:ext>
            </a:extLst>
          </p:cNvPr>
          <p:cNvSpPr txBox="1"/>
          <p:nvPr/>
        </p:nvSpPr>
        <p:spPr>
          <a:xfrm>
            <a:off x="297426" y="1794571"/>
            <a:ext cx="77060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/>
            </a:pPr>
            <a:r>
              <a:rPr dirty="0"/>
              <a:t>• Các </a:t>
            </a:r>
            <a:r>
              <a:rPr dirty="0" err="1"/>
              <a:t>đặc</a:t>
            </a:r>
            <a:r>
              <a:rPr dirty="0"/>
              <a:t> </a:t>
            </a:r>
            <a:r>
              <a:rPr dirty="0" err="1"/>
              <a:t>trưng</a:t>
            </a:r>
            <a:r>
              <a:rPr dirty="0"/>
              <a:t> </a:t>
            </a:r>
            <a:r>
              <a:rPr dirty="0" err="1"/>
              <a:t>có</a:t>
            </a:r>
            <a:r>
              <a:rPr dirty="0"/>
              <a:t> thang </a:t>
            </a:r>
            <a:r>
              <a:rPr dirty="0" err="1"/>
              <a:t>đo</a:t>
            </a:r>
            <a:r>
              <a:rPr dirty="0"/>
              <a:t> </a:t>
            </a:r>
            <a:r>
              <a:rPr dirty="0" err="1"/>
              <a:t>khác</a:t>
            </a:r>
            <a:r>
              <a:rPr dirty="0"/>
              <a:t> </a:t>
            </a:r>
            <a:r>
              <a:rPr dirty="0" err="1"/>
              <a:t>nhau</a:t>
            </a:r>
            <a:r>
              <a:rPr dirty="0"/>
              <a:t> → </a:t>
            </a:r>
            <a:r>
              <a:rPr dirty="0" err="1"/>
              <a:t>Nếu</a:t>
            </a:r>
            <a:r>
              <a:rPr dirty="0"/>
              <a:t> </a:t>
            </a:r>
            <a:r>
              <a:rPr dirty="0" err="1"/>
              <a:t>không</a:t>
            </a:r>
            <a:r>
              <a:rPr dirty="0"/>
              <a:t> </a:t>
            </a:r>
            <a:r>
              <a:rPr dirty="0" err="1"/>
              <a:t>chuẩn</a:t>
            </a:r>
            <a:r>
              <a:rPr dirty="0"/>
              <a:t> </a:t>
            </a:r>
            <a:r>
              <a:rPr dirty="0" err="1"/>
              <a:t>hóa</a:t>
            </a:r>
            <a:r>
              <a:rPr dirty="0"/>
              <a:t> </a:t>
            </a:r>
            <a:r>
              <a:rPr dirty="0" err="1"/>
              <a:t>sẽ</a:t>
            </a:r>
            <a:r>
              <a:rPr dirty="0"/>
              <a:t> </a:t>
            </a:r>
            <a:r>
              <a:rPr dirty="0" err="1"/>
              <a:t>làm</a:t>
            </a:r>
            <a:r>
              <a:rPr dirty="0"/>
              <a:t> </a:t>
            </a:r>
            <a:r>
              <a:rPr dirty="0" err="1"/>
              <a:t>sai</a:t>
            </a:r>
            <a:r>
              <a:rPr dirty="0"/>
              <a:t> </a:t>
            </a:r>
            <a:r>
              <a:rPr dirty="0" err="1"/>
              <a:t>lệch</a:t>
            </a:r>
            <a:r>
              <a:rPr dirty="0"/>
              <a:t> </a:t>
            </a:r>
            <a:r>
              <a:rPr dirty="0" err="1"/>
              <a:t>kết</a:t>
            </a:r>
            <a:r>
              <a:rPr dirty="0"/>
              <a:t> </a:t>
            </a:r>
            <a:r>
              <a:rPr dirty="0" err="1"/>
              <a:t>quả</a:t>
            </a:r>
            <a:r>
              <a:rPr dirty="0"/>
              <a:t> </a:t>
            </a:r>
            <a:r>
              <a:rPr dirty="0" err="1"/>
              <a:t>phân</a:t>
            </a:r>
            <a:r>
              <a:rPr dirty="0"/>
              <a:t> </a:t>
            </a:r>
            <a:r>
              <a:rPr dirty="0" err="1"/>
              <a:t>cụm</a:t>
            </a:r>
            <a:r>
              <a:rPr dirty="0"/>
              <a:t> K-means.</a:t>
            </a:r>
            <a:br>
              <a:rPr dirty="0"/>
            </a:br>
            <a:r>
              <a:rPr dirty="0"/>
              <a:t>• </a:t>
            </a:r>
            <a:r>
              <a:rPr dirty="0" err="1"/>
              <a:t>Đảm</a:t>
            </a:r>
            <a:r>
              <a:rPr dirty="0"/>
              <a:t> </a:t>
            </a:r>
            <a:r>
              <a:rPr dirty="0" err="1"/>
              <a:t>bảo</a:t>
            </a:r>
            <a:r>
              <a:rPr dirty="0"/>
              <a:t> </a:t>
            </a:r>
            <a:r>
              <a:rPr dirty="0" err="1"/>
              <a:t>mọi</a:t>
            </a:r>
            <a:r>
              <a:rPr dirty="0"/>
              <a:t> </a:t>
            </a:r>
            <a:r>
              <a:rPr dirty="0" err="1"/>
              <a:t>đặc</a:t>
            </a:r>
            <a:r>
              <a:rPr dirty="0"/>
              <a:t> </a:t>
            </a:r>
            <a:r>
              <a:rPr dirty="0" err="1"/>
              <a:t>trưng</a:t>
            </a:r>
            <a:r>
              <a:rPr dirty="0"/>
              <a:t> </a:t>
            </a:r>
            <a:r>
              <a:rPr dirty="0" err="1"/>
              <a:t>đều</a:t>
            </a:r>
            <a:r>
              <a:rPr dirty="0"/>
              <a:t> </a:t>
            </a:r>
            <a:r>
              <a:rPr dirty="0" err="1"/>
              <a:t>đóng</a:t>
            </a:r>
            <a:r>
              <a:rPr dirty="0"/>
              <a:t> </a:t>
            </a:r>
            <a:r>
              <a:rPr dirty="0" err="1"/>
              <a:t>góp</a:t>
            </a:r>
            <a:r>
              <a:rPr dirty="0"/>
              <a:t> </a:t>
            </a:r>
            <a:r>
              <a:rPr dirty="0" err="1"/>
              <a:t>công</a:t>
            </a:r>
            <a:r>
              <a:rPr dirty="0"/>
              <a:t> </a:t>
            </a:r>
            <a:r>
              <a:rPr dirty="0" err="1"/>
              <a:t>bằng</a:t>
            </a:r>
            <a:r>
              <a:rPr dirty="0"/>
              <a:t> </a:t>
            </a:r>
            <a:r>
              <a:rPr dirty="0" err="1"/>
              <a:t>vào</a:t>
            </a:r>
            <a:r>
              <a:rPr dirty="0"/>
              <a:t> </a:t>
            </a:r>
            <a:r>
              <a:rPr dirty="0" err="1"/>
              <a:t>mô</a:t>
            </a:r>
            <a:r>
              <a:rPr dirty="0"/>
              <a:t> </a:t>
            </a:r>
            <a:r>
              <a:rPr dirty="0" err="1"/>
              <a:t>hình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dirty="0"/>
              <a:t>📌 Phương </a:t>
            </a:r>
            <a:r>
              <a:rPr dirty="0" err="1"/>
              <a:t>pháp</a:t>
            </a:r>
            <a:r>
              <a:rPr dirty="0"/>
              <a:t> </a:t>
            </a:r>
            <a:r>
              <a:rPr dirty="0" err="1"/>
              <a:t>sử</a:t>
            </a:r>
            <a:r>
              <a:rPr dirty="0"/>
              <a:t> </a:t>
            </a:r>
            <a:r>
              <a:rPr dirty="0" err="1"/>
              <a:t>dụng</a:t>
            </a:r>
            <a:r>
              <a:rPr dirty="0"/>
              <a:t>: </a:t>
            </a:r>
            <a:r>
              <a:rPr dirty="0" err="1"/>
              <a:t>StandardScaler</a:t>
            </a:r>
            <a:r>
              <a:rPr dirty="0"/>
              <a:t> → </a:t>
            </a:r>
            <a:r>
              <a:rPr dirty="0" err="1"/>
              <a:t>Đưa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đặc</a:t>
            </a:r>
            <a:r>
              <a:rPr dirty="0"/>
              <a:t> </a:t>
            </a:r>
            <a:r>
              <a:rPr dirty="0" err="1"/>
              <a:t>trưng</a:t>
            </a:r>
            <a:r>
              <a:rPr dirty="0"/>
              <a:t> </a:t>
            </a:r>
            <a:r>
              <a:rPr dirty="0" err="1"/>
              <a:t>về</a:t>
            </a:r>
            <a:r>
              <a:rPr dirty="0"/>
              <a:t> </a:t>
            </a:r>
            <a:r>
              <a:rPr dirty="0" err="1"/>
              <a:t>trung</a:t>
            </a:r>
            <a:r>
              <a:rPr dirty="0"/>
              <a:t> </a:t>
            </a:r>
            <a:r>
              <a:rPr dirty="0" err="1"/>
              <a:t>bình</a:t>
            </a:r>
            <a:r>
              <a:rPr dirty="0"/>
              <a:t> = 0, </a:t>
            </a:r>
            <a:r>
              <a:rPr dirty="0" err="1"/>
              <a:t>độ</a:t>
            </a:r>
            <a:r>
              <a:rPr dirty="0"/>
              <a:t> </a:t>
            </a:r>
            <a:r>
              <a:rPr dirty="0" err="1"/>
              <a:t>lệch</a:t>
            </a:r>
            <a:r>
              <a:rPr dirty="0"/>
              <a:t> </a:t>
            </a:r>
            <a:r>
              <a:rPr dirty="0" err="1"/>
              <a:t>chuẩn</a:t>
            </a:r>
            <a:r>
              <a:rPr dirty="0"/>
              <a:t> =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059937-1739-E684-ABF3-AF597BE1E4FF}"/>
              </a:ext>
            </a:extLst>
          </p:cNvPr>
          <p:cNvSpPr/>
          <p:nvPr/>
        </p:nvSpPr>
        <p:spPr>
          <a:xfrm>
            <a:off x="297426" y="607593"/>
            <a:ext cx="5215018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sz="35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Tại</a:t>
            </a:r>
            <a:r>
              <a:rPr sz="3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sz="35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ao</a:t>
            </a:r>
            <a:r>
              <a:rPr sz="3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sz="35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ần</a:t>
            </a:r>
            <a:r>
              <a:rPr sz="3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 Scaling</a:t>
            </a:r>
            <a:r>
              <a:rPr sz="3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35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C3582-771B-F1A9-5DE8-8B6FD186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2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C260D-2343-9792-AA65-4E48A3FF50C8}"/>
              </a:ext>
            </a:extLst>
          </p:cNvPr>
          <p:cNvSpPr/>
          <p:nvPr/>
        </p:nvSpPr>
        <p:spPr>
          <a:xfrm>
            <a:off x="20" y="3710613"/>
            <a:ext cx="3089308" cy="31473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Đã tạo hình ảnh">
            <a:extLst>
              <a:ext uri="{FF2B5EF4-FFF2-40B4-BE49-F238E27FC236}">
                <a16:creationId xmlns:a16="http://schemas.microsoft.com/office/drawing/2014/main" id="{01C4F281-CBD8-5249-A701-8652166C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4" b="12863"/>
          <a:stretch>
            <a:fillRect/>
          </a:stretch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225FF-9036-26D5-0059-6C8BDBD55EA7}"/>
              </a:ext>
            </a:extLst>
          </p:cNvPr>
          <p:cNvSpPr txBox="1"/>
          <p:nvPr/>
        </p:nvSpPr>
        <p:spPr>
          <a:xfrm>
            <a:off x="3089328" y="3821676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K-Means.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7C851-C0F4-A5E8-56EB-135C462B2504}"/>
              </a:ext>
            </a:extLst>
          </p:cNvPr>
          <p:cNvSpPr/>
          <p:nvPr/>
        </p:nvSpPr>
        <p:spPr>
          <a:xfrm>
            <a:off x="511437" y="4463243"/>
            <a:ext cx="2577891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Kế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hoạch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thực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hiện</a:t>
            </a:r>
            <a:endParaRPr lang="en-US" sz="35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3FCCB-E01F-D97D-8816-88A1A9E9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76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54691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Đã tạo hình ảnh">
            <a:extLst>
              <a:ext uri="{FF2B5EF4-FFF2-40B4-BE49-F238E27FC236}">
                <a16:creationId xmlns:a16="http://schemas.microsoft.com/office/drawing/2014/main" id="{A70E301C-2DFF-195A-480F-87241737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783911"/>
            <a:ext cx="5285942" cy="528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420" y="1075188"/>
            <a:ext cx="1171701" cy="1172973"/>
            <a:chOff x="9160561" y="1075188"/>
            <a:chExt cx="1562267" cy="1172973"/>
          </a:xfrm>
        </p:grpSpPr>
        <p:sp>
          <p:nvSpPr>
            <p:cNvPr id="103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58D715-D8BE-4B30-7E08-6B587EC9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13205-D1D2-3C8F-D7F6-78F652B3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" y="1282"/>
            <a:ext cx="9144000" cy="4241623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67406B7E-542E-4263-8DBB-7A1EF2EA555F}"/>
              </a:ext>
            </a:extLst>
          </p:cNvPr>
          <p:cNvSpPr txBox="1"/>
          <p:nvPr/>
        </p:nvSpPr>
        <p:spPr>
          <a:xfrm>
            <a:off x="330695" y="4230777"/>
            <a:ext cx="79775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Kết Quả Phân Tích Elbow – Xác Định Giá Trị k Tối Ưu</a:t>
            </a:r>
            <a:endParaRPr dirty="0"/>
          </a:p>
          <a:p>
            <a:pPr>
              <a:defRPr sz="1800"/>
            </a:pPr>
            <a:r>
              <a:rPr dirty="0"/>
              <a:t>• </a:t>
            </a:r>
            <a:r>
              <a:rPr dirty="0" err="1"/>
              <a:t>Biểu</a:t>
            </a:r>
            <a:r>
              <a:rPr dirty="0"/>
              <a:t> </a:t>
            </a:r>
            <a:r>
              <a:rPr dirty="0" err="1"/>
              <a:t>đồ</a:t>
            </a:r>
            <a:r>
              <a:rPr dirty="0"/>
              <a:t> Elbow </a:t>
            </a:r>
            <a:r>
              <a:rPr dirty="0" err="1"/>
              <a:t>cho</a:t>
            </a:r>
            <a:r>
              <a:rPr dirty="0"/>
              <a:t> </a:t>
            </a:r>
            <a:r>
              <a:rPr dirty="0" err="1"/>
              <a:t>thấy</a:t>
            </a:r>
            <a:r>
              <a:rPr dirty="0"/>
              <a:t> </a:t>
            </a:r>
            <a:r>
              <a:rPr dirty="0" err="1"/>
              <a:t>giá</a:t>
            </a:r>
            <a:r>
              <a:rPr dirty="0"/>
              <a:t> </a:t>
            </a:r>
            <a:r>
              <a:rPr dirty="0" err="1"/>
              <a:t>trị</a:t>
            </a:r>
            <a:r>
              <a:rPr dirty="0"/>
              <a:t> k </a:t>
            </a:r>
            <a:r>
              <a:rPr dirty="0" err="1"/>
              <a:t>được</a:t>
            </a:r>
            <a:r>
              <a:rPr dirty="0"/>
              <a:t> </a:t>
            </a:r>
            <a:r>
              <a:rPr dirty="0" err="1"/>
              <a:t>đề</a:t>
            </a:r>
            <a:r>
              <a:rPr dirty="0"/>
              <a:t> </a:t>
            </a:r>
            <a:r>
              <a:rPr dirty="0" err="1"/>
              <a:t>xuất</a:t>
            </a:r>
            <a:r>
              <a:rPr dirty="0"/>
              <a:t> </a:t>
            </a:r>
            <a:r>
              <a:rPr dirty="0" err="1"/>
              <a:t>là</a:t>
            </a:r>
            <a:r>
              <a:rPr dirty="0"/>
              <a:t> 5 (Distortion ~40,550).</a:t>
            </a:r>
          </a:p>
          <a:p>
            <a:pPr>
              <a:defRPr sz="1800"/>
            </a:pPr>
            <a:r>
              <a:rPr dirty="0"/>
              <a:t>• </a:t>
            </a:r>
            <a:r>
              <a:rPr dirty="0" err="1"/>
              <a:t>Nhận</a:t>
            </a:r>
            <a:r>
              <a:rPr dirty="0"/>
              <a:t> </a:t>
            </a:r>
            <a:r>
              <a:rPr dirty="0" err="1"/>
              <a:t>xét</a:t>
            </a:r>
            <a:r>
              <a:rPr dirty="0"/>
              <a:t>:</a:t>
            </a:r>
          </a:p>
          <a:p>
            <a:pPr>
              <a:defRPr sz="1800"/>
            </a:pPr>
            <a:r>
              <a:rPr dirty="0"/>
              <a:t>   - Elbow </a:t>
            </a:r>
            <a:r>
              <a:rPr dirty="0" err="1"/>
              <a:t>không</a:t>
            </a:r>
            <a:r>
              <a:rPr dirty="0"/>
              <a:t> </a:t>
            </a:r>
            <a:r>
              <a:rPr dirty="0" err="1"/>
              <a:t>sắc</a:t>
            </a:r>
            <a:r>
              <a:rPr dirty="0"/>
              <a:t> </a:t>
            </a:r>
            <a:r>
              <a:rPr dirty="0" err="1"/>
              <a:t>nét</a:t>
            </a:r>
            <a:r>
              <a:rPr dirty="0"/>
              <a:t>, </a:t>
            </a:r>
            <a:r>
              <a:rPr dirty="0" err="1"/>
              <a:t>thường</a:t>
            </a:r>
            <a:r>
              <a:rPr dirty="0"/>
              <a:t> </a:t>
            </a:r>
            <a:r>
              <a:rPr dirty="0" err="1"/>
              <a:t>gặp</a:t>
            </a:r>
            <a:r>
              <a:rPr dirty="0"/>
              <a:t> </a:t>
            </a:r>
            <a:r>
              <a:rPr dirty="0" err="1"/>
              <a:t>khi</a:t>
            </a:r>
            <a:r>
              <a:rPr dirty="0"/>
              <a:t> </a:t>
            </a:r>
            <a:r>
              <a:rPr dirty="0" err="1"/>
              <a:t>xử</a:t>
            </a:r>
            <a:r>
              <a:rPr dirty="0"/>
              <a:t> </a:t>
            </a:r>
            <a:r>
              <a:rPr dirty="0" err="1"/>
              <a:t>lý</a:t>
            </a:r>
            <a:r>
              <a:rPr dirty="0"/>
              <a:t> </a:t>
            </a:r>
            <a:r>
              <a:rPr dirty="0" err="1"/>
              <a:t>dữ</a:t>
            </a:r>
            <a:r>
              <a:rPr dirty="0"/>
              <a:t> </a:t>
            </a:r>
            <a:r>
              <a:rPr dirty="0" err="1"/>
              <a:t>liệu</a:t>
            </a:r>
            <a:r>
              <a:rPr dirty="0"/>
              <a:t> </a:t>
            </a:r>
            <a:r>
              <a:rPr dirty="0" err="1"/>
              <a:t>thực</a:t>
            </a:r>
            <a:r>
              <a:rPr dirty="0"/>
              <a:t> </a:t>
            </a:r>
            <a:r>
              <a:rPr dirty="0" err="1"/>
              <a:t>tế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   - </a:t>
            </a:r>
            <a:r>
              <a:rPr dirty="0" err="1"/>
              <a:t>Độ</a:t>
            </a:r>
            <a:r>
              <a:rPr dirty="0"/>
              <a:t> </a:t>
            </a:r>
            <a:r>
              <a:rPr dirty="0" err="1"/>
              <a:t>dốc</a:t>
            </a:r>
            <a:r>
              <a:rPr dirty="0"/>
              <a:t> </a:t>
            </a:r>
            <a:r>
              <a:rPr dirty="0" err="1"/>
              <a:t>giảm</a:t>
            </a:r>
            <a:r>
              <a:rPr dirty="0"/>
              <a:t> </a:t>
            </a:r>
            <a:r>
              <a:rPr dirty="0" err="1"/>
              <a:t>chậm</a:t>
            </a:r>
            <a:r>
              <a:rPr dirty="0"/>
              <a:t> </a:t>
            </a:r>
            <a:r>
              <a:rPr dirty="0" err="1"/>
              <a:t>sau</a:t>
            </a:r>
            <a:r>
              <a:rPr dirty="0"/>
              <a:t> k=5, </a:t>
            </a:r>
            <a:r>
              <a:rPr dirty="0" err="1"/>
              <a:t>nhưng</a:t>
            </a:r>
            <a:r>
              <a:rPr dirty="0"/>
              <a:t> distortion </a:t>
            </a:r>
            <a:r>
              <a:rPr dirty="0" err="1"/>
              <a:t>vẫn</a:t>
            </a:r>
            <a:r>
              <a:rPr dirty="0"/>
              <a:t> </a:t>
            </a:r>
            <a:r>
              <a:rPr dirty="0" err="1"/>
              <a:t>tiếp</a:t>
            </a:r>
            <a:r>
              <a:rPr dirty="0"/>
              <a:t> </a:t>
            </a:r>
            <a:r>
              <a:rPr dirty="0" err="1"/>
              <a:t>tục</a:t>
            </a:r>
            <a:r>
              <a:rPr dirty="0"/>
              <a:t> </a:t>
            </a:r>
            <a:r>
              <a:rPr dirty="0" err="1"/>
              <a:t>giảm</a:t>
            </a:r>
            <a:r>
              <a:rPr dirty="0"/>
              <a:t>.</a:t>
            </a:r>
          </a:p>
          <a:p>
            <a:pPr>
              <a:defRPr sz="1800"/>
            </a:pPr>
            <a:r>
              <a:rPr dirty="0"/>
              <a:t>   → k=5 </a:t>
            </a:r>
            <a:r>
              <a:rPr dirty="0" err="1"/>
              <a:t>hợp</a:t>
            </a:r>
            <a:r>
              <a:rPr dirty="0"/>
              <a:t> </a:t>
            </a:r>
            <a:r>
              <a:rPr dirty="0" err="1"/>
              <a:t>lý</a:t>
            </a:r>
            <a:r>
              <a:rPr dirty="0"/>
              <a:t>, </a:t>
            </a:r>
            <a:r>
              <a:rPr dirty="0" err="1"/>
              <a:t>có</a:t>
            </a:r>
            <a:r>
              <a:rPr dirty="0"/>
              <a:t> </a:t>
            </a:r>
            <a:r>
              <a:rPr dirty="0" err="1"/>
              <a:t>thể</a:t>
            </a:r>
            <a:r>
              <a:rPr dirty="0"/>
              <a:t> </a:t>
            </a:r>
            <a:r>
              <a:rPr dirty="0" err="1"/>
              <a:t>cân</a:t>
            </a:r>
            <a:r>
              <a:rPr dirty="0"/>
              <a:t> </a:t>
            </a:r>
            <a:r>
              <a:rPr dirty="0" err="1"/>
              <a:t>nhắc</a:t>
            </a:r>
            <a:r>
              <a:rPr dirty="0"/>
              <a:t> </a:t>
            </a:r>
            <a:r>
              <a:rPr dirty="0" err="1"/>
              <a:t>thêm</a:t>
            </a:r>
            <a:r>
              <a:rPr dirty="0"/>
              <a:t> </a:t>
            </a:r>
            <a:r>
              <a:rPr dirty="0" err="1"/>
              <a:t>trong</a:t>
            </a:r>
            <a:r>
              <a:rPr dirty="0"/>
              <a:t> </a:t>
            </a:r>
            <a:r>
              <a:rPr dirty="0" err="1"/>
              <a:t>khoảng</a:t>
            </a:r>
            <a:r>
              <a:rPr dirty="0"/>
              <a:t> 3 ≤ k ≤ 7.</a:t>
            </a:r>
          </a:p>
          <a:p>
            <a:pPr>
              <a:defRPr sz="1800"/>
            </a:pPr>
            <a:r>
              <a:rPr dirty="0"/>
              <a:t>• </a:t>
            </a:r>
            <a:r>
              <a:rPr dirty="0" err="1"/>
              <a:t>Khuyến</a:t>
            </a:r>
            <a:r>
              <a:rPr dirty="0"/>
              <a:t> </a:t>
            </a:r>
            <a:r>
              <a:rPr dirty="0" err="1"/>
              <a:t>nghị</a:t>
            </a:r>
            <a:r>
              <a:rPr dirty="0"/>
              <a:t>:</a:t>
            </a:r>
          </a:p>
          <a:p>
            <a:pPr>
              <a:defRPr sz="1800"/>
            </a:pPr>
            <a:r>
              <a:rPr dirty="0"/>
              <a:t>✅ </a:t>
            </a:r>
            <a:r>
              <a:rPr lang="en-US" dirty="0" err="1"/>
              <a:t>T</a:t>
            </a:r>
            <a:r>
              <a:rPr dirty="0" err="1"/>
              <a:t>hêm</a:t>
            </a:r>
            <a:r>
              <a:rPr dirty="0"/>
              <a:t> business insights </a:t>
            </a:r>
            <a:r>
              <a:rPr dirty="0" err="1"/>
              <a:t>để</a:t>
            </a:r>
            <a:r>
              <a:rPr dirty="0"/>
              <a:t> </a:t>
            </a:r>
            <a:r>
              <a:rPr dirty="0" err="1"/>
              <a:t>chọn</a:t>
            </a:r>
            <a:r>
              <a:rPr dirty="0"/>
              <a:t> </a:t>
            </a:r>
            <a:r>
              <a:rPr dirty="0" err="1"/>
              <a:t>số</a:t>
            </a:r>
            <a:r>
              <a:rPr dirty="0"/>
              <a:t> </a:t>
            </a:r>
            <a:r>
              <a:rPr dirty="0" err="1"/>
              <a:t>cụm</a:t>
            </a:r>
            <a:r>
              <a:rPr dirty="0"/>
              <a:t> </a:t>
            </a:r>
            <a:r>
              <a:rPr dirty="0" err="1"/>
              <a:t>phù</a:t>
            </a:r>
            <a:r>
              <a:rPr dirty="0"/>
              <a:t> </a:t>
            </a:r>
            <a:r>
              <a:rPr dirty="0" err="1"/>
              <a:t>hợp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5B34B-1D04-3CC8-CB5A-9A0C205AE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07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B2A5C-79BD-E866-E2BE-6A42A54EE1BD}"/>
              </a:ext>
            </a:extLst>
          </p:cNvPr>
          <p:cNvSpPr/>
          <p:nvPr/>
        </p:nvSpPr>
        <p:spPr>
          <a:xfrm>
            <a:off x="0" y="0"/>
            <a:ext cx="9144000" cy="8062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65C6F8-8C2B-F351-ECDA-9584A19B5EDE}"/>
              </a:ext>
            </a:extLst>
          </p:cNvPr>
          <p:cNvSpPr/>
          <p:nvPr/>
        </p:nvSpPr>
        <p:spPr>
          <a:xfrm>
            <a:off x="375029" y="87651"/>
            <a:ext cx="597522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Trực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quan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hóa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phân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bố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các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cụm</a:t>
            </a:r>
            <a:endParaRPr lang="en-US" sz="35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46F12-EF22-F4AE-B65E-DCD3F392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0" y="1266889"/>
            <a:ext cx="8974640" cy="43242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A6C9A-F72C-121F-2C2E-0BA0DC0C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63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9B71378-FC35-6905-1ED7-93042FFEE66C}"/>
              </a:ext>
            </a:extLst>
          </p:cNvPr>
          <p:cNvSpPr txBox="1"/>
          <p:nvPr/>
        </p:nvSpPr>
        <p:spPr>
          <a:xfrm>
            <a:off x="423784" y="650009"/>
            <a:ext cx="5224899" cy="5573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Đánh</a:t>
            </a:r>
            <a:r>
              <a:rPr lang="en-US" b="1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Bố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Các </a:t>
            </a:r>
            <a:r>
              <a:rPr lang="en-US" b="1" dirty="0" err="1"/>
              <a:t>Cụm</a:t>
            </a:r>
            <a:endParaRPr lang="en-US" b="1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0: ~35.24%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1: ~29.61%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2: ~12.65%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3: ~11.56%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4: ~10.94%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b="1" dirty="0"/>
              <a:t> </a:t>
            </a:r>
            <a:r>
              <a:rPr lang="en-US" b="1" dirty="0" err="1"/>
              <a:t>Nhận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,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K-Means.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Các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high-value,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rủi</a:t>
            </a:r>
            <a:r>
              <a:rPr lang="en-US" dirty="0"/>
              <a:t> </a:t>
            </a:r>
            <a:r>
              <a:rPr lang="en-US" dirty="0" err="1"/>
              <a:t>ro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: </a:t>
            </a:r>
            <a:r>
              <a:rPr lang="en-US" dirty="0" err="1"/>
              <a:t>chăm</a:t>
            </a:r>
            <a:r>
              <a:rPr lang="en-US" dirty="0"/>
              <a:t> </a:t>
            </a:r>
            <a:r>
              <a:rPr lang="en-US" dirty="0" err="1"/>
              <a:t>sóc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đãi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,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vi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Các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,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marketing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D3E74B6-65F8-49AB-FAFD-4119A98AD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00FC1-ECE9-8126-8140-080AE0E9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45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D2B695-28AA-05A1-D61C-6773CFF63D9D}"/>
              </a:ext>
            </a:extLst>
          </p:cNvPr>
          <p:cNvSpPr/>
          <p:nvPr/>
        </p:nvSpPr>
        <p:spPr>
          <a:xfrm>
            <a:off x="0" y="1"/>
            <a:ext cx="9144000" cy="6647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(Body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BD60BC-47DA-6F6D-24D8-4F2ED792217F}"/>
              </a:ext>
            </a:extLst>
          </p:cNvPr>
          <p:cNvSpPr/>
          <p:nvPr/>
        </p:nvSpPr>
        <p:spPr>
          <a:xfrm>
            <a:off x="293171" y="30608"/>
            <a:ext cx="570701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Phương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pháp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biểu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đồ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tần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suất</a:t>
            </a:r>
            <a:endParaRPr lang="en-US" sz="35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 (Body)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5DB06-0559-495E-8470-8F66F50115F0}"/>
              </a:ext>
            </a:extLst>
          </p:cNvPr>
          <p:cNvSpPr txBox="1"/>
          <p:nvPr/>
        </p:nvSpPr>
        <p:spPr>
          <a:xfrm>
            <a:off x="417871" y="3685602"/>
            <a:ext cx="855765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>
                <a:latin typeface="Calibri (Body)"/>
              </a:rPr>
              <a:t>Nhận xét về biểu đồ phân bố "Average_Days_Between_Purchases" theo từng cụm khách hàng:</a:t>
            </a:r>
            <a:endParaRPr lang="en-US" b="1" dirty="0">
              <a:latin typeface="Calibri (Body)"/>
            </a:endParaRPr>
          </a:p>
          <a:p>
            <a:r>
              <a:rPr lang="vi-VN" b="1" dirty="0"/>
              <a:t>Cluster 0, 1, 2:</a:t>
            </a:r>
            <a:r>
              <a:rPr lang="vi-VN" dirty="0"/>
              <a:t> Đa số khách hàng mua lặp lại rất nhanh (khoảng cách giữa các lần mua nhỏ).</a:t>
            </a:r>
          </a:p>
          <a:p>
            <a:r>
              <a:rPr lang="vi-VN" b="1" dirty="0"/>
              <a:t>Cluster 3, 4:</a:t>
            </a:r>
            <a:r>
              <a:rPr lang="vi-VN" dirty="0"/>
              <a:t> Có nhiều khách hàng khoảng cách giữa các lần mua lớn hơn.</a:t>
            </a:r>
          </a:p>
          <a:p>
            <a:r>
              <a:rPr lang="vi-VN" b="1" dirty="0"/>
              <a:t>Kết luận:</a:t>
            </a:r>
            <a:br>
              <a:rPr lang="vi-VN" dirty="0"/>
            </a:br>
            <a:r>
              <a:rPr lang="vi-VN" dirty="0"/>
              <a:t>Nhóm 3, 4 có hành vi mua lặp lại không thường xuyên, các nhóm còn lại mua đều hơn.</a:t>
            </a:r>
          </a:p>
          <a:p>
            <a:pPr>
              <a:buNone/>
            </a:pPr>
            <a:endParaRPr lang="vi-VN" dirty="0">
              <a:latin typeface="Calibri (Body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67BF4-4213-2005-C85F-B01A8F63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DA35A1-75F4-784E-8A58-8E6A3E650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818"/>
            <a:ext cx="9144000" cy="17626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002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4"/>
    </mc:Choice>
    <mc:Fallback xmlns="">
      <p:transition spd="slow" advTm="746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1DCC82E-216D-5E5F-4D03-664B2DB6A1E5}"/>
              </a:ext>
            </a:extLst>
          </p:cNvPr>
          <p:cNvSpPr txBox="1"/>
          <p:nvPr/>
        </p:nvSpPr>
        <p:spPr>
          <a:xfrm>
            <a:off x="737652" y="4046986"/>
            <a:ext cx="78754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/>
              <a:t>Nhận xét về biểu đồ phân bố "Average_Transaction_Value" theo từng cụm khách hàng:</a:t>
            </a:r>
            <a:endParaRPr lang="en-US" b="1" dirty="0"/>
          </a:p>
          <a:p>
            <a:r>
              <a:rPr lang="en-US" b="1" dirty="0"/>
              <a:t>-</a:t>
            </a:r>
            <a:r>
              <a:rPr lang="vi-VN" b="1" dirty="0"/>
              <a:t>Cluster 0, 1, 2:</a:t>
            </a:r>
            <a:r>
              <a:rPr lang="vi-VN" dirty="0"/>
              <a:t> Giá trị giao dịch trung bình thấp.</a:t>
            </a:r>
          </a:p>
          <a:p>
            <a:r>
              <a:rPr lang="vi-VN" b="1" dirty="0"/>
              <a:t>Cluster 3, 4:</a:t>
            </a:r>
            <a:r>
              <a:rPr lang="vi-VN" dirty="0"/>
              <a:t> Có nhiều khách hàng giá trị giao dịch trung bình cao.</a:t>
            </a:r>
          </a:p>
          <a:p>
            <a:r>
              <a:rPr lang="vi-VN" b="1" dirty="0"/>
              <a:t>Kết luận:</a:t>
            </a:r>
            <a:br>
              <a:rPr lang="vi-VN" dirty="0"/>
            </a:br>
            <a:r>
              <a:rPr lang="vi-VN" dirty="0"/>
              <a:t>Chỉ một số nhóm có khách hàng mua đơn hàng giá trị lớn.</a:t>
            </a:r>
          </a:p>
          <a:p>
            <a:pPr>
              <a:buNone/>
            </a:pPr>
            <a:endParaRPr lang="vi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29A95A-0424-4593-6E0D-BA63EBDD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02C2E-35D2-7046-7D99-3702B3C4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4276" cy="1867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900AA-6C2D-F2A4-86ED-93E4FEC9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70" y="2052072"/>
            <a:ext cx="5982535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1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F62EFBB-E3D7-DBB1-3186-C3DCD22697BE}"/>
              </a:ext>
            </a:extLst>
          </p:cNvPr>
          <p:cNvSpPr txBox="1"/>
          <p:nvPr/>
        </p:nvSpPr>
        <p:spPr>
          <a:xfrm>
            <a:off x="404351" y="3676206"/>
            <a:ext cx="8474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>
                <a:latin typeface="Calibri (Body)"/>
              </a:rPr>
              <a:t>Nhận xét về biểu đồ phân bố "Cancellation_Frequency" theo từng cụm khách hàng:</a:t>
            </a:r>
            <a:endParaRPr lang="vi-VN" dirty="0">
              <a:latin typeface="Calibri (Body)"/>
            </a:endParaRPr>
          </a:p>
          <a:p>
            <a:pPr>
              <a:buNone/>
            </a:pPr>
            <a:r>
              <a:rPr lang="vi-VN" dirty="0">
                <a:latin typeface="Calibri (Body)"/>
              </a:rPr>
              <a:t>Biểu đồ thể hiện tần suất hủy đơn hàng của khách hàng trong từng cụm:</a:t>
            </a:r>
          </a:p>
          <a:p>
            <a:r>
              <a:rPr lang="vi-VN" b="1" dirty="0"/>
              <a:t>Cluster 0, 1, 3:</a:t>
            </a:r>
            <a:r>
              <a:rPr lang="vi-VN" dirty="0"/>
              <a:t> Hầu hết khách hàng không hủy đơn (tần suất = 0).</a:t>
            </a:r>
          </a:p>
          <a:p>
            <a:r>
              <a:rPr lang="vi-VN" b="1" dirty="0"/>
              <a:t>Cluster 2, 4:</a:t>
            </a:r>
            <a:r>
              <a:rPr lang="vi-VN" dirty="0"/>
              <a:t> Có nhiều khách hàng hủy đơn nhiều lần.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2146A-61C4-198D-9B95-8DA8F650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405A9-321C-CDC4-CA21-72BEC62D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47" y="171474"/>
            <a:ext cx="7087589" cy="1438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8EBC6-E6FD-7E86-B420-ABB8D0D9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048" y="1825165"/>
            <a:ext cx="4734586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00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C54A6E-4DE1-3FAD-6CF1-49FF74BBB7D8}"/>
              </a:ext>
            </a:extLst>
          </p:cNvPr>
          <p:cNvSpPr txBox="1"/>
          <p:nvPr/>
        </p:nvSpPr>
        <p:spPr>
          <a:xfrm>
            <a:off x="508819" y="3685144"/>
            <a:ext cx="85589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>
                <a:latin typeface="Calibri (Body)"/>
              </a:rPr>
              <a:t>Nhận xét về biểu đồ phân bố "Cancellation_Rate" theo từng cụm khách hàng:</a:t>
            </a:r>
            <a:endParaRPr lang="vi-VN" dirty="0">
              <a:latin typeface="Calibri (Body)"/>
            </a:endParaRPr>
          </a:p>
          <a:p>
            <a:pPr>
              <a:buNone/>
            </a:pPr>
            <a:r>
              <a:rPr lang="vi-VN" dirty="0">
                <a:latin typeface="Calibri (Body)"/>
              </a:rPr>
              <a:t>Biểu đồ cho thấy tỷ lệ hủy đơn hàng (Cancellation Rate) – được tính bằng số đơn hủy chia cho tổng số đơn:</a:t>
            </a:r>
          </a:p>
          <a:p>
            <a:r>
              <a:rPr lang="vi-VN" b="1" dirty="0"/>
              <a:t>Cluster 0, 1, 3:</a:t>
            </a:r>
            <a:r>
              <a:rPr lang="vi-VN" dirty="0"/>
              <a:t> Tỷ lệ hủy đơn gần như bằng 0 với đa số khách hàng.</a:t>
            </a:r>
          </a:p>
          <a:p>
            <a:r>
              <a:rPr lang="vi-VN" b="1" dirty="0"/>
              <a:t>Cluster 2, 4:</a:t>
            </a:r>
            <a:r>
              <a:rPr lang="vi-VN" dirty="0"/>
              <a:t> Có nhiều khách hàng tỷ lệ hủy đơn cao hơn, phân bố rộng.</a:t>
            </a:r>
          </a:p>
          <a:p>
            <a:r>
              <a:rPr lang="vi-VN" b="1" dirty="0"/>
              <a:t>Kết luận:</a:t>
            </a:r>
            <a:br>
              <a:rPr lang="vi-VN" dirty="0"/>
            </a:br>
            <a:r>
              <a:rPr lang="vi-VN" dirty="0"/>
              <a:t>Chỉ một số nhóm có hành vi hủy đơn nhiều, đa số khách hàng không hủy đơn.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209C9-98AB-9522-C0E5-5D950339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7E6C6-0A2B-76FC-D8FA-1C7A73B7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69" y="136525"/>
            <a:ext cx="7125694" cy="1438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0C772-E0E6-3909-E6D0-A9AB05A1D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512" y="1715328"/>
            <a:ext cx="470600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39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551408-F120-310D-2C72-60CAE72296EC}"/>
              </a:ext>
            </a:extLst>
          </p:cNvPr>
          <p:cNvSpPr txBox="1"/>
          <p:nvPr/>
        </p:nvSpPr>
        <p:spPr>
          <a:xfrm>
            <a:off x="287592" y="3479659"/>
            <a:ext cx="85688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/>
              <a:t>Nhận xét về biểu đồ "Day_Of_Week" theo từng cụm khách hàng:</a:t>
            </a:r>
            <a:endParaRPr lang="vi-VN" dirty="0"/>
          </a:p>
          <a:p>
            <a:pPr>
              <a:buNone/>
            </a:pPr>
            <a:r>
              <a:rPr lang="vi-VN" dirty="0"/>
              <a:t>Biểu đồ phản ánh xu hướng mua sắm theo ngày trong tuần của từng cụm khách hàng (0 = Chủ Nhật, 6 = Thứ Bảy):</a:t>
            </a:r>
          </a:p>
          <a:p>
            <a:r>
              <a:rPr lang="vi-VN" dirty="0"/>
              <a:t>Các cluster có xu hướng mua rải đều trong tuần, </a:t>
            </a:r>
            <a:r>
              <a:rPr lang="en-US" dirty="0" err="1"/>
              <a:t>đa</a:t>
            </a:r>
            <a:r>
              <a:rPr lang="vi-VN" dirty="0"/>
              <a:t> số nhóm tập trung vào đầu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vi-VN" dirty="0"/>
              <a:t> hoặc cuối tuần.</a:t>
            </a:r>
          </a:p>
          <a:p>
            <a:r>
              <a:rPr lang="vi-VN" b="1" dirty="0"/>
              <a:t>Kết luận:</a:t>
            </a:r>
            <a:br>
              <a:rPr lang="vi-VN" dirty="0"/>
            </a:br>
            <a:r>
              <a:rPr lang="vi-VN" dirty="0"/>
              <a:t>Không có ngày nào quá vượt trội, nhưng có thể nhóm 3, 4 mua nhiều vào giữa/đầu tuần.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9E940-C1DC-3275-B935-FB42EA04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00EA6-FE67-09B6-D2DE-7FE83480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2" y="136525"/>
            <a:ext cx="7097115" cy="150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34A54E-D4CC-6786-D09D-72078072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049" y="1831908"/>
            <a:ext cx="4667901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2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55E810-115F-B632-D0E1-088A83769E90}"/>
              </a:ext>
            </a:extLst>
          </p:cNvPr>
          <p:cNvSpPr txBox="1"/>
          <p:nvPr/>
        </p:nvSpPr>
        <p:spPr>
          <a:xfrm>
            <a:off x="403122" y="4213412"/>
            <a:ext cx="83377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>
                <a:latin typeface="Calibri (Body)"/>
              </a:rPr>
              <a:t>Nhận xét về biểu đồ "Hour" theo từng cụm khách hàng:</a:t>
            </a:r>
            <a:endParaRPr lang="vi-VN" dirty="0">
              <a:latin typeface="Calibri (Body)"/>
            </a:endParaRPr>
          </a:p>
          <a:p>
            <a:r>
              <a:rPr lang="vi-VN" dirty="0"/>
              <a:t>Tất cả các cluster: Khách hàng thường mua vào khoảng 10h-16h, tập trung nhiều nhất vào buổi trưa.</a:t>
            </a:r>
          </a:p>
          <a:p>
            <a:r>
              <a:rPr lang="vi-VN" dirty="0"/>
              <a:t>Không có nhóm nào mua vào sáng sớm hoặc tối muộn.</a:t>
            </a:r>
          </a:p>
          <a:p>
            <a:r>
              <a:rPr lang="vi-VN" b="1" dirty="0"/>
              <a:t>Kết luận:</a:t>
            </a:r>
            <a:br>
              <a:rPr lang="vi-VN" dirty="0"/>
            </a:br>
            <a:r>
              <a:rPr lang="vi-VN" dirty="0"/>
              <a:t>Giờ cao điểm mua hàng là buổi trưa và đầu giờ chiều.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57370-8AE4-6A6E-3B65-C537F0FE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6DF41-ACD5-2700-CE29-DA006B21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1" y="136525"/>
            <a:ext cx="8530483" cy="1700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93875-2740-5260-AAF3-EF26396C1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980" y="2049319"/>
            <a:ext cx="5092037" cy="15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0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01BA38-941F-9185-56EE-CDBBFB0D435E}"/>
              </a:ext>
            </a:extLst>
          </p:cNvPr>
          <p:cNvSpPr/>
          <p:nvPr/>
        </p:nvSpPr>
        <p:spPr>
          <a:xfrm>
            <a:off x="0" y="-1"/>
            <a:ext cx="9144000" cy="9465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F2254F-1E91-B7CD-2630-1CE5EC4CD6B4}"/>
              </a:ext>
            </a:extLst>
          </p:cNvPr>
          <p:cNvSpPr/>
          <p:nvPr/>
        </p:nvSpPr>
        <p:spPr>
          <a:xfrm>
            <a:off x="650516" y="161189"/>
            <a:ext cx="2908167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i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Nguồn</a:t>
            </a:r>
            <a:r>
              <a:rPr lang="en-US" sz="3500" b="0" i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i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Dữ</a:t>
            </a:r>
            <a:r>
              <a:rPr lang="en-US" sz="3500" b="0" i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i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liệu</a:t>
            </a:r>
            <a:r>
              <a:rPr lang="en-US" sz="3500" b="0" i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endParaRPr lang="en-US" sz="35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 (Body)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B33A2-B5E0-9150-4CBC-905A20955308}"/>
              </a:ext>
            </a:extLst>
          </p:cNvPr>
          <p:cNvSpPr txBox="1"/>
          <p:nvPr/>
        </p:nvSpPr>
        <p:spPr>
          <a:xfrm>
            <a:off x="877527" y="946509"/>
            <a:ext cx="79125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b="1" i="0" dirty="0">
                <a:solidFill>
                  <a:srgbClr val="081B3A"/>
                </a:solidFill>
                <a:effectLst/>
                <a:latin typeface="Calibri (Body)"/>
              </a:rPr>
              <a:t>Nguồn:</a:t>
            </a:r>
            <a:endParaRPr lang="en-US" sz="2000" b="1" i="0" dirty="0">
              <a:solidFill>
                <a:srgbClr val="081B3A"/>
              </a:solidFill>
              <a:effectLst/>
              <a:latin typeface="Calibri (Body)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vi-VN" sz="2000" b="0" i="0" dirty="0">
                <a:solidFill>
                  <a:srgbClr val="081B3A"/>
                </a:solidFill>
                <a:effectLst/>
                <a:latin typeface="Calibri (Body)"/>
              </a:rPr>
              <a:t>UCI Machine Learning Repository – Online Retail </a:t>
            </a:r>
            <a:r>
              <a:rPr lang="en-US" sz="2000" b="0" i="0" dirty="0">
                <a:solidFill>
                  <a:srgbClr val="081B3A"/>
                </a:solidFill>
                <a:effectLst/>
                <a:latin typeface="Calibri (Body)"/>
              </a:rPr>
              <a:t>(</a:t>
            </a:r>
            <a:r>
              <a:rPr lang="vi-VN" sz="2000" b="0" i="0" dirty="0">
                <a:solidFill>
                  <a:srgbClr val="081B3A"/>
                </a:solidFill>
                <a:effectLst/>
                <a:latin typeface="Calibri (Body)"/>
              </a:rPr>
              <a:t>2010–2011</a:t>
            </a:r>
            <a:r>
              <a:rPr lang="en-US" sz="2000" b="0" i="0" dirty="0">
                <a:solidFill>
                  <a:srgbClr val="081B3A"/>
                </a:solidFill>
                <a:effectLst/>
                <a:latin typeface="Calibri (Body)"/>
              </a:rPr>
              <a:t>)</a:t>
            </a:r>
            <a:endParaRPr lang="en-US" sz="2000" dirty="0">
              <a:solidFill>
                <a:srgbClr val="081B3A"/>
              </a:solidFill>
              <a:latin typeface="Calibri (Body)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81B3A"/>
                </a:solidFill>
                <a:latin typeface="Calibri (Body)"/>
              </a:rPr>
              <a:t>H</a:t>
            </a:r>
            <a:r>
              <a:rPr lang="vi-VN" sz="2000" b="0" i="0" dirty="0">
                <a:solidFill>
                  <a:srgbClr val="081B3A"/>
                </a:solidFill>
                <a:effectLst/>
                <a:latin typeface="Calibri (Body)"/>
              </a:rPr>
              <a:t>ơn 500.000 giao dịch</a:t>
            </a:r>
            <a:r>
              <a:rPr lang="en-US" sz="2000" b="0" i="0" dirty="0">
                <a:solidFill>
                  <a:srgbClr val="081B3A"/>
                </a:solidFill>
                <a:effectLst/>
                <a:latin typeface="Calibri (Body)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81B3A"/>
                </a:solidFill>
                <a:latin typeface="Calibri (Body)"/>
              </a:rPr>
              <a:t>Link: </a:t>
            </a:r>
            <a:r>
              <a:rPr lang="en-US" sz="2000" dirty="0">
                <a:solidFill>
                  <a:srgbClr val="081B3A"/>
                </a:solidFill>
                <a:latin typeface="Calibri (Body)"/>
                <a:hlinkClick r:id="rId2"/>
              </a:rPr>
              <a:t>https://www.kaggle.com/code/farzadnekouei/customer-segmentation-recommendation-system/input</a:t>
            </a:r>
            <a:endParaRPr lang="en-US" sz="2000" b="0" i="0" dirty="0">
              <a:solidFill>
                <a:srgbClr val="081B3A"/>
              </a:solidFill>
              <a:effectLst/>
              <a:latin typeface="Calibri (Body)"/>
            </a:endParaRPr>
          </a:p>
          <a:p>
            <a:pPr marL="342900" indent="-342900">
              <a:buFontTx/>
              <a:buChar char="-"/>
            </a:pPr>
            <a:endParaRPr lang="en-US" sz="2000" b="0" i="0" dirty="0">
              <a:solidFill>
                <a:srgbClr val="081B3A"/>
              </a:solidFill>
              <a:effectLst/>
              <a:latin typeface="Calibri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C244A-236A-2CA5-45CB-03E16185B98C}"/>
              </a:ext>
            </a:extLst>
          </p:cNvPr>
          <p:cNvSpPr txBox="1"/>
          <p:nvPr/>
        </p:nvSpPr>
        <p:spPr>
          <a:xfrm>
            <a:off x="877527" y="2671991"/>
            <a:ext cx="7912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b="1" i="0" dirty="0">
                <a:solidFill>
                  <a:srgbClr val="081B3A"/>
                </a:solidFill>
                <a:effectLst/>
                <a:latin typeface="Calibri (Body)"/>
              </a:rPr>
              <a:t>Các trường dữ liệu chính:</a:t>
            </a:r>
            <a:endParaRPr lang="en-US" sz="2000" b="1" i="0" dirty="0">
              <a:solidFill>
                <a:srgbClr val="081B3A"/>
              </a:solidFill>
              <a:effectLst/>
              <a:latin typeface="Calibri (Body)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920191-9AB2-EF3F-3CB7-AB7D0E495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71309"/>
              </p:ext>
            </p:extLst>
          </p:nvPr>
        </p:nvGraphicFramePr>
        <p:xfrm>
          <a:off x="877527" y="3057642"/>
          <a:ext cx="7095440" cy="381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255">
                  <a:extLst>
                    <a:ext uri="{9D8B030D-6E8A-4147-A177-3AD203B41FA5}">
                      <a16:colId xmlns:a16="http://schemas.microsoft.com/office/drawing/2014/main" val="2590434593"/>
                    </a:ext>
                  </a:extLst>
                </a:gridCol>
                <a:gridCol w="5758185">
                  <a:extLst>
                    <a:ext uri="{9D8B030D-6E8A-4147-A177-3AD203B41FA5}">
                      <a16:colId xmlns:a16="http://schemas.microsoft.com/office/drawing/2014/main" val="3258147353"/>
                    </a:ext>
                  </a:extLst>
                </a:gridCol>
              </a:tblGrid>
              <a:tr h="2613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alibri (Body)"/>
                        </a:rPr>
                        <a:t>Cột</a:t>
                      </a:r>
                      <a:endParaRPr lang="en-US" sz="140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alibri (Body)"/>
                        </a:rPr>
                        <a:t>Mô</a:t>
                      </a:r>
                      <a:r>
                        <a:rPr lang="en-US" sz="1400" dirty="0">
                          <a:latin typeface="Calibri (Body)"/>
                        </a:rPr>
                        <a:t> </a:t>
                      </a:r>
                      <a:r>
                        <a:rPr lang="en-US" sz="1400" dirty="0" err="1">
                          <a:latin typeface="Calibri (Body)"/>
                        </a:rPr>
                        <a:t>tả</a:t>
                      </a:r>
                      <a:r>
                        <a:rPr lang="en-US" sz="1400" dirty="0">
                          <a:latin typeface="Calibri (Body)"/>
                        </a:rPr>
                        <a:t> chi </a:t>
                      </a:r>
                      <a:r>
                        <a:rPr lang="en-US" sz="1400" dirty="0" err="1">
                          <a:latin typeface="Calibri (Body)"/>
                        </a:rPr>
                        <a:t>tiết</a:t>
                      </a:r>
                      <a:endParaRPr lang="en-US" sz="1400" dirty="0"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673160"/>
                  </a:ext>
                </a:extLst>
              </a:tr>
              <a:tr h="696933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Calibri (Body)"/>
                        </a:rPr>
                        <a:t>InvoiceNo</a:t>
                      </a:r>
                      <a:endParaRPr lang="en-US" sz="1200" b="1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Mã hóa đơn cho mỗi giao dịch. Nếu bắt đầu bằng chữ C (ví dụ: C123456), đó là hóa đơn hủy  </a:t>
                      </a:r>
                    </a:p>
                    <a:p>
                      <a:endParaRPr lang="en-US" sz="1400" dirty="0"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936241"/>
                  </a:ext>
                </a:extLst>
              </a:tr>
              <a:tr h="290389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Calibri (Body)"/>
                        </a:rPr>
                        <a:t>StockCode</a:t>
                      </a:r>
                      <a:endParaRPr lang="en-US" sz="1200" b="1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Mã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phẩm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định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danh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duy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nhất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cho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từng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loại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phẩm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395155"/>
                  </a:ext>
                </a:extLst>
              </a:tr>
              <a:tr h="493661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 (Body)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Mô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tả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tên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phẩm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có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thể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chứa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lỗi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chính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tả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hoặc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bị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thiếu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nếu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dữ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liệu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không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sạch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646683"/>
                  </a:ext>
                </a:extLst>
              </a:tr>
              <a:tr h="290389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 (Body)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Số lượng sản phẩm được mua trong giao dịch. Có thể âm nếu là hoàn trả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739061"/>
                  </a:ext>
                </a:extLst>
              </a:tr>
              <a:tr h="290389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Calibri (Body)"/>
                        </a:rPr>
                        <a:t>IncoiveDate</a:t>
                      </a:r>
                      <a:endParaRPr lang="en-US" sz="1200" b="1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Ngày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giờ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thực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hiện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giao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dịch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dùng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để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phân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tích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theo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thời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gian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mùa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vụ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069048"/>
                  </a:ext>
                </a:extLst>
              </a:tr>
              <a:tr h="290389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Calibri (Body)"/>
                        </a:rPr>
                        <a:t>UnitPrice</a:t>
                      </a:r>
                      <a:endParaRPr lang="en-US" sz="1200" b="1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Giá của một đơn vị sản phẩm (tính theo bảng Anh – GBP)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470706"/>
                  </a:ext>
                </a:extLst>
              </a:tr>
              <a:tr h="493661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Calibri (Body)"/>
                        </a:rPr>
                        <a:t>CustomerID</a:t>
                      </a:r>
                      <a:endParaRPr lang="en-US" sz="1200" b="1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ID của khách hàng – giúp phân tích hành vi từng người, nhưng có thể bị thiếu (NaN)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056473"/>
                  </a:ext>
                </a:extLst>
              </a:tr>
              <a:tr h="493661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 (Body)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 Quốc gia của khách hàng – có thể dùng cho phân tích theo khu vực, thị trường 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24627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B94B7D-C424-243E-944E-C36E60CF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5EEFAA-5C29-54DC-B32E-70A0576BF4F7}"/>
              </a:ext>
            </a:extLst>
          </p:cNvPr>
          <p:cNvSpPr txBox="1"/>
          <p:nvPr/>
        </p:nvSpPr>
        <p:spPr>
          <a:xfrm>
            <a:off x="297425" y="3749261"/>
            <a:ext cx="85491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sz="1600" b="1" dirty="0"/>
              <a:t>Nhận xét về biểu đồ "Monthly_Spending_Mean" theo từng cụm khách hàng:</a:t>
            </a:r>
            <a:endParaRPr lang="vi-VN" sz="1600" dirty="0"/>
          </a:p>
          <a:p>
            <a:pPr>
              <a:buNone/>
            </a:pPr>
            <a:r>
              <a:rPr lang="vi-VN" sz="1600" dirty="0"/>
              <a:t>Biểu đồ thể hiện mức chi tiêu trung bình hàng tháng của khách hàng, phản ánh </a:t>
            </a:r>
            <a:r>
              <a:rPr lang="vi-VN" sz="1600" b="1" dirty="0"/>
              <a:t>giá trị kinh tế</a:t>
            </a:r>
            <a:r>
              <a:rPr lang="vi-VN" sz="1600" dirty="0"/>
              <a:t> của từng cụm:</a:t>
            </a:r>
          </a:p>
          <a:p>
            <a:r>
              <a:rPr lang="vi-VN" sz="1600" b="1" dirty="0"/>
              <a:t>Cluster 0, 1, 2:</a:t>
            </a:r>
            <a:r>
              <a:rPr lang="vi-VN" sz="1600" dirty="0"/>
              <a:t> Chi tiêu trung bình hàng tháng thấp, rất ít khách hàng chi tiêu cao.</a:t>
            </a:r>
          </a:p>
          <a:p>
            <a:r>
              <a:rPr lang="vi-VN" sz="1600" b="1" dirty="0"/>
              <a:t>Cluster 3, 4:</a:t>
            </a:r>
            <a:r>
              <a:rPr lang="vi-VN" sz="1600" dirty="0"/>
              <a:t> Có nhiều khách hàng chi tiêu trung bình hàng tháng cao hơn.</a:t>
            </a:r>
          </a:p>
          <a:p>
            <a:r>
              <a:rPr lang="vi-VN" sz="1600" b="1" dirty="0"/>
              <a:t>Kết luận:</a:t>
            </a:r>
            <a:br>
              <a:rPr lang="vi-VN" sz="1600" dirty="0"/>
            </a:br>
            <a:r>
              <a:rPr lang="vi-VN" sz="1600" dirty="0"/>
              <a:t>Đa số khách hàng chi tiêu đều thấp, chỉ một số nhóm có khách hàng chi tiêu mạnh.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DA224-1F51-2582-9E22-03727644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7E7F9-ACCF-476D-F768-9F6A3D03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62" y="187833"/>
            <a:ext cx="7878274" cy="1600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03187-0F00-C920-8880-D4E975B7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4" y="2087021"/>
            <a:ext cx="5191850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0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F0150A-FDCF-ED22-C5C7-C5BD9610AA5F}"/>
              </a:ext>
            </a:extLst>
          </p:cNvPr>
          <p:cNvSpPr txBox="1"/>
          <p:nvPr/>
        </p:nvSpPr>
        <p:spPr>
          <a:xfrm>
            <a:off x="189269" y="3846076"/>
            <a:ext cx="89547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>
                <a:latin typeface="Calibri (Body)"/>
              </a:rPr>
              <a:t>Nhận xét về biểu đồ "Total_Products_Purchased" theo từng cụm khách hàng:</a:t>
            </a:r>
            <a:endParaRPr lang="vi-VN" dirty="0">
              <a:latin typeface="Calibri (Body)"/>
            </a:endParaRPr>
          </a:p>
          <a:p>
            <a:pPr>
              <a:buNone/>
            </a:pPr>
            <a:r>
              <a:rPr lang="vi-VN" dirty="0">
                <a:latin typeface="Calibri (Body)"/>
              </a:rPr>
              <a:t>Biểu đồ phản ánh </a:t>
            </a:r>
            <a:r>
              <a:rPr lang="vi-VN" b="1" dirty="0">
                <a:latin typeface="Calibri (Body)"/>
              </a:rPr>
              <a:t>khối lượng sản phẩm tích lũy đã được mua</a:t>
            </a:r>
            <a:r>
              <a:rPr lang="vi-VN" dirty="0">
                <a:latin typeface="Calibri (Body)"/>
              </a:rPr>
              <a:t> bởi khách hàng trong từng cụm:</a:t>
            </a:r>
          </a:p>
          <a:p>
            <a:r>
              <a:rPr lang="vi-VN" b="1" dirty="0"/>
              <a:t>Cluster 0, 1, 2:</a:t>
            </a:r>
            <a:r>
              <a:rPr lang="vi-VN" dirty="0"/>
              <a:t> Đa số khách hàng mua tổng số lượng sản phẩm thấp.</a:t>
            </a:r>
          </a:p>
          <a:p>
            <a:r>
              <a:rPr lang="vi-VN" b="1" dirty="0"/>
              <a:t>Cluster 3, 4:</a:t>
            </a:r>
            <a:r>
              <a:rPr lang="vi-VN" dirty="0"/>
              <a:t> Có nhiều khách hàng mua số lượng lớn sản phẩm.</a:t>
            </a:r>
          </a:p>
          <a:p>
            <a:r>
              <a:rPr lang="vi-VN" b="1" dirty="0"/>
              <a:t>Kết luận:</a:t>
            </a:r>
            <a:br>
              <a:rPr lang="vi-VN" dirty="0"/>
            </a:br>
            <a:r>
              <a:rPr lang="vi-VN" dirty="0"/>
              <a:t>Hành vi mua nhiều sản phẩm tập trung ở các nhóm 3, 4.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F1380-B492-DC6A-811A-7008551A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FB513-08F5-BD55-99A4-DE92CEF0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20" y="71208"/>
            <a:ext cx="7944959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0D1069-063B-4540-8B1E-9E41D0B66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258" y="1828577"/>
            <a:ext cx="523948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64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420991-0464-B867-3E08-C6DA0ECC3154}"/>
              </a:ext>
            </a:extLst>
          </p:cNvPr>
          <p:cNvSpPr txBox="1"/>
          <p:nvPr/>
        </p:nvSpPr>
        <p:spPr>
          <a:xfrm>
            <a:off x="484238" y="3421924"/>
            <a:ext cx="82173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/>
              <a:t>Nhận xét về biểu đồ "Total_Spend" theo từng cụm khách hàng:</a:t>
            </a:r>
            <a:endParaRPr lang="vi-VN" dirty="0"/>
          </a:p>
          <a:p>
            <a:pPr>
              <a:buNone/>
            </a:pPr>
            <a:r>
              <a:rPr lang="vi-VN" dirty="0"/>
              <a:t>Biểu đồ phản ánh </a:t>
            </a:r>
            <a:r>
              <a:rPr lang="vi-VN" b="1" dirty="0"/>
              <a:t>tổng chi tiêu tích lũy của khách hàng</a:t>
            </a:r>
            <a:r>
              <a:rPr lang="vi-VN" dirty="0"/>
              <a:t> từ trước đến nay:</a:t>
            </a:r>
            <a:endParaRPr lang="en-US" dirty="0"/>
          </a:p>
          <a:p>
            <a:r>
              <a:rPr lang="vi-VN" b="1" dirty="0"/>
              <a:t>Cluster 0, 1, 2:</a:t>
            </a:r>
            <a:r>
              <a:rPr lang="vi-VN" dirty="0"/>
              <a:t> Đa số khách hàng chi tiêu thấp, rất ít người chi tiêu cao.</a:t>
            </a:r>
          </a:p>
          <a:p>
            <a:r>
              <a:rPr lang="vi-VN" b="1" dirty="0"/>
              <a:t>Cluster 3, 4:</a:t>
            </a:r>
            <a:r>
              <a:rPr lang="vi-VN" dirty="0"/>
              <a:t> Có nhiều khách hàng chi tiêu cao hơn, phân bố rộng hơn.</a:t>
            </a:r>
          </a:p>
          <a:p>
            <a:r>
              <a:rPr lang="vi-VN" b="1" dirty="0"/>
              <a:t>Kết luận:</a:t>
            </a:r>
            <a:br>
              <a:rPr lang="vi-VN" dirty="0"/>
            </a:br>
            <a:r>
              <a:rPr lang="vi-VN" dirty="0"/>
              <a:t>Chi tiêu của khách hàng chủ yếu thấp, chỉ một số nhóm có khách hàng chi tiêu lớn.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4B9550-C53B-3379-BC12-6046338A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EE0FF-7FFA-590B-416D-E4581AB5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1" y="-29349"/>
            <a:ext cx="8373644" cy="1743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1DF0E-040E-21F1-8329-04EC23E4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27" y="1752366"/>
            <a:ext cx="5515745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89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C3C0EE-8FDA-8FB6-9AF9-6F77E99A4D7D}"/>
              </a:ext>
            </a:extLst>
          </p:cNvPr>
          <p:cNvSpPr txBox="1"/>
          <p:nvPr/>
        </p:nvSpPr>
        <p:spPr>
          <a:xfrm>
            <a:off x="385916" y="3724474"/>
            <a:ext cx="83721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>
                <a:latin typeface="Calibri (Body)"/>
              </a:rPr>
              <a:t>Nhận xét về biểu đồ "Total_Transactions" theo từng cụm khách hàng:</a:t>
            </a:r>
            <a:endParaRPr lang="vi-VN" dirty="0">
              <a:latin typeface="Calibri (Body)"/>
            </a:endParaRPr>
          </a:p>
          <a:p>
            <a:r>
              <a:rPr lang="vi-VN" b="1" dirty="0"/>
              <a:t>Cluster 0, 1, 2:</a:t>
            </a:r>
            <a:r>
              <a:rPr lang="vi-VN" dirty="0"/>
              <a:t> Đa số khách hàng chỉ có rất ít giao dịch , rất ít người giao dịch nhiều.</a:t>
            </a:r>
          </a:p>
          <a:p>
            <a:r>
              <a:rPr lang="vi-VN" b="1" dirty="0"/>
              <a:t>Cluster 3, 4:</a:t>
            </a:r>
            <a:r>
              <a:rPr lang="vi-VN" dirty="0"/>
              <a:t> Số lượng giao dịch trung bình cao hơn, có nhiều khách hàng giao dịch thường xuyên.</a:t>
            </a:r>
          </a:p>
          <a:p>
            <a:r>
              <a:rPr lang="vi-VN" b="1" dirty="0"/>
              <a:t>Kết luận:</a:t>
            </a:r>
            <a:br>
              <a:rPr lang="vi-VN" dirty="0"/>
            </a:br>
            <a:r>
              <a:rPr lang="vi-VN" dirty="0"/>
              <a:t>Phần lớn khách hàng mua ít lần, chỉ một số nhóm có hành vi mua lặp lại nhiều.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5812D-BB6D-4750-A2FD-FDA52430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6CC94-C66F-0C21-C722-208A3982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83" y="186364"/>
            <a:ext cx="8297433" cy="1667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3AEE7-57B4-EFF6-AFA1-7E2908B20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89" y="1945893"/>
            <a:ext cx="5687219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0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BACE1-88A0-115B-F420-C43F2AAD0BB8}"/>
              </a:ext>
            </a:extLst>
          </p:cNvPr>
          <p:cNvSpPr txBox="1"/>
          <p:nvPr/>
        </p:nvSpPr>
        <p:spPr>
          <a:xfrm>
            <a:off x="204019" y="3744342"/>
            <a:ext cx="8735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sz="1600" b="1" dirty="0"/>
              <a:t>Nhận xét về biểu đồ "Unique_Products_Purchased" theo từng cụm khách hàng:</a:t>
            </a:r>
            <a:endParaRPr lang="vi-VN" sz="1600" dirty="0"/>
          </a:p>
          <a:p>
            <a:pPr>
              <a:buNone/>
            </a:pPr>
            <a:r>
              <a:rPr lang="vi-VN" sz="1600" dirty="0"/>
              <a:t>Biểu đồ phản ánh sự đa dạng trong danh mục sản phẩm mà mỗi khách hàng đã từng mua:</a:t>
            </a:r>
          </a:p>
          <a:p>
            <a:r>
              <a:rPr lang="vi-VN" sz="1600" b="1" dirty="0"/>
              <a:t>Cluster 0, 1, 2:</a:t>
            </a:r>
            <a:r>
              <a:rPr lang="vi-VN" sz="1600" dirty="0"/>
              <a:t> Phần lớn khách hàng chỉ mua rất ít loại sản phẩm khác nhau (tập trung bên trái), số khách hàng mua đa dạng sản phẩm rất ít.</a:t>
            </a:r>
          </a:p>
          <a:p>
            <a:r>
              <a:rPr lang="vi-VN" sz="1600" b="1" dirty="0"/>
              <a:t>Cluster 3, 4:</a:t>
            </a:r>
            <a:r>
              <a:rPr lang="vi-VN" sz="1600" dirty="0"/>
              <a:t> Có nhiều khách hàng mua đa dạng sản phẩm hơn, phân bố trải rộng hơn về phía phải.</a:t>
            </a:r>
          </a:p>
          <a:p>
            <a:r>
              <a:rPr lang="vi-VN" sz="1600" b="1" dirty="0"/>
              <a:t>Kết luận:</a:t>
            </a:r>
            <a:br>
              <a:rPr lang="vi-VN" sz="1600" dirty="0"/>
            </a:br>
            <a:r>
              <a:rPr lang="vi-VN" sz="1600" dirty="0"/>
              <a:t>Đa số khách hàng chỉ mua 1 số ít loại sản phẩm, chỉ một số nhóm (3, 4) có hành vi mua đa dạng.</a:t>
            </a:r>
          </a:p>
          <a:p>
            <a:pPr>
              <a:buFont typeface="Arial" panose="020B0604020202020204" pitchFamily="34" charset="0"/>
              <a:buChar char="•"/>
            </a:pPr>
            <a:endParaRPr lang="vi-VN" sz="1600" dirty="0">
              <a:latin typeface="Calibri (Body)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DA6A5-9F07-4FC6-C022-1C4B0F16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16A1C-8C48-87B6-31ED-F1A3BFBA1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77" y="37627"/>
            <a:ext cx="8373644" cy="1829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102041-5D04-C70D-B424-E09052CC1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00" y="1938616"/>
            <a:ext cx="5534797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37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blue and green background&#10;&#10;AI-generated content may be incorrect.">
            <a:extLst>
              <a:ext uri="{FF2B5EF4-FFF2-40B4-BE49-F238E27FC236}">
                <a16:creationId xmlns:a16="http://schemas.microsoft.com/office/drawing/2014/main" id="{F093004F-B146-C48E-9B8E-8066460EB4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668" b="2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A22A7F-7279-E97F-CADB-42E72CF12DDD}"/>
              </a:ext>
            </a:extLst>
          </p:cNvPr>
          <p:cNvGrpSpPr/>
          <p:nvPr/>
        </p:nvGrpSpPr>
        <p:grpSpPr>
          <a:xfrm>
            <a:off x="519882" y="173440"/>
            <a:ext cx="7886700" cy="1478756"/>
            <a:chOff x="0" y="573683"/>
            <a:chExt cx="2464593" cy="14787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CA6E7C-20DF-C941-3541-C8C07E17A799}"/>
                </a:ext>
              </a:extLst>
            </p:cNvPr>
            <p:cNvSpPr/>
            <p:nvPr/>
          </p:nvSpPr>
          <p:spPr>
            <a:xfrm>
              <a:off x="0" y="573683"/>
              <a:ext cx="2464593" cy="147875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7C492B-BDB3-8F2B-10B7-34E4ED24ED70}"/>
                </a:ext>
              </a:extLst>
            </p:cNvPr>
            <p:cNvSpPr txBox="1"/>
            <p:nvPr/>
          </p:nvSpPr>
          <p:spPr>
            <a:xfrm>
              <a:off x="0" y="573683"/>
              <a:ext cx="2464593" cy="14787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📊 </a:t>
              </a:r>
              <a:r>
                <a:rPr lang="vi-VN" sz="2800" b="1" kern="1200" dirty="0"/>
                <a:t>Phân Tích Hồ Sơ Khách Hàng Theo Cụm</a:t>
              </a:r>
              <a:endParaRPr lang="en-US" sz="2800" kern="12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B7F21-EF8A-11B5-1334-05FBD479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8" name="TextBox 2">
            <a:extLst>
              <a:ext uri="{FF2B5EF4-FFF2-40B4-BE49-F238E27FC236}">
                <a16:creationId xmlns:a16="http://schemas.microsoft.com/office/drawing/2014/main" id="{5EF6EDDA-FAA6-14BB-911C-49C811C6A9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595286"/>
              </p:ext>
            </p:extLst>
          </p:nvPr>
        </p:nvGraphicFramePr>
        <p:xfrm>
          <a:off x="628650" y="1825626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0574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Đã tạo hình ảnh">
            <a:extLst>
              <a:ext uri="{FF2B5EF4-FFF2-40B4-BE49-F238E27FC236}">
                <a16:creationId xmlns:a16="http://schemas.microsoft.com/office/drawing/2014/main" id="{1081DDC4-1F58-7944-82C4-BF9CB6A4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" b="22838"/>
          <a:stretch>
            <a:fillRect/>
          </a:stretch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5AE334-063B-74F2-C2C0-8400ED29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98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Đã tạo hình ảnh">
            <a:extLst>
              <a:ext uri="{FF2B5EF4-FFF2-40B4-BE49-F238E27FC236}">
                <a16:creationId xmlns:a16="http://schemas.microsoft.com/office/drawing/2014/main" id="{DE1D2CEF-DEED-1C18-3BB2-FB465762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9" b="15025"/>
          <a:stretch>
            <a:fillRect/>
          </a:stretch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5D2B1-4F66-C05C-0C8F-579FBD4D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2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BD1F1-0962-952D-74FA-9206B51B4D31}"/>
              </a:ext>
            </a:extLst>
          </p:cNvPr>
          <p:cNvSpPr/>
          <p:nvPr/>
        </p:nvSpPr>
        <p:spPr>
          <a:xfrm>
            <a:off x="495031" y="3059063"/>
            <a:ext cx="3309016" cy="695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0" kern="1200" cap="none" spc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  <a:ea typeface="+mj-ea"/>
                <a:cs typeface="+mj-cs"/>
              </a:rPr>
              <a:t>Mô</a:t>
            </a:r>
            <a:r>
              <a:rPr lang="en-US" sz="3500" b="0" kern="120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  <a:ea typeface="+mj-ea"/>
                <a:cs typeface="+mj-cs"/>
              </a:rPr>
              <a:t> </a:t>
            </a:r>
            <a:r>
              <a:rPr lang="en-US" sz="3500" b="0" kern="1200" cap="none" spc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  <a:ea typeface="+mj-ea"/>
                <a:cs typeface="+mj-cs"/>
              </a:rPr>
              <a:t>tả</a:t>
            </a:r>
            <a:r>
              <a:rPr lang="en-US" sz="3500" b="0" kern="120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  <a:ea typeface="+mj-ea"/>
                <a:cs typeface="+mj-cs"/>
              </a:rPr>
              <a:t> Dataset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968533-CF09-11F2-14AA-66885EDA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08257"/>
            <a:ext cx="4206240" cy="41970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AA71BA-9A56-24C0-B56F-CF6F3271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7C9C75-AA6A-604F-0970-7466AF91913F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(Body)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581613-4D47-6AB0-6598-88D11EDEB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858144"/>
              </p:ext>
            </p:extLst>
          </p:nvPr>
        </p:nvGraphicFramePr>
        <p:xfrm>
          <a:off x="766915" y="1060942"/>
          <a:ext cx="7610169" cy="4081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846">
                  <a:extLst>
                    <a:ext uri="{9D8B030D-6E8A-4147-A177-3AD203B41FA5}">
                      <a16:colId xmlns:a16="http://schemas.microsoft.com/office/drawing/2014/main" val="2359542938"/>
                    </a:ext>
                  </a:extLst>
                </a:gridCol>
                <a:gridCol w="1858297">
                  <a:extLst>
                    <a:ext uri="{9D8B030D-6E8A-4147-A177-3AD203B41FA5}">
                      <a16:colId xmlns:a16="http://schemas.microsoft.com/office/drawing/2014/main" val="2946771930"/>
                    </a:ext>
                  </a:extLst>
                </a:gridCol>
                <a:gridCol w="4336026">
                  <a:extLst>
                    <a:ext uri="{9D8B030D-6E8A-4147-A177-3AD203B41FA5}">
                      <a16:colId xmlns:a16="http://schemas.microsoft.com/office/drawing/2014/main" val="1959040149"/>
                    </a:ext>
                  </a:extLst>
                </a:gridCol>
              </a:tblGrid>
              <a:tr h="32778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 (Body)"/>
                        </a:rPr>
                        <a:t>Cột</a:t>
                      </a:r>
                      <a:endParaRPr lang="en-US" sz="160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 (Body)"/>
                        </a:rPr>
                        <a:t>Kiểu</a:t>
                      </a:r>
                      <a:r>
                        <a:rPr lang="en-US" sz="1600" dirty="0">
                          <a:latin typeface="Calibri (Body)"/>
                        </a:rPr>
                        <a:t> </a:t>
                      </a:r>
                      <a:r>
                        <a:rPr lang="en-US" sz="1600" dirty="0" err="1">
                          <a:latin typeface="Calibri (Body)"/>
                        </a:rPr>
                        <a:t>dữ</a:t>
                      </a:r>
                      <a:r>
                        <a:rPr lang="en-US" sz="1600" dirty="0">
                          <a:latin typeface="Calibri (Body)"/>
                        </a:rPr>
                        <a:t> </a:t>
                      </a:r>
                      <a:r>
                        <a:rPr lang="en-US" sz="1600" dirty="0" err="1">
                          <a:latin typeface="Calibri (Body)"/>
                        </a:rPr>
                        <a:t>liệu</a:t>
                      </a:r>
                      <a:endParaRPr lang="en-US" sz="160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 (Body)"/>
                        </a:rPr>
                        <a:t>Mô</a:t>
                      </a:r>
                      <a:r>
                        <a:rPr lang="en-US" sz="1600" dirty="0">
                          <a:latin typeface="Calibri (Body)"/>
                        </a:rPr>
                        <a:t> </a:t>
                      </a:r>
                      <a:r>
                        <a:rPr lang="en-US" sz="1600" dirty="0" err="1">
                          <a:latin typeface="Calibri (Body)"/>
                        </a:rPr>
                        <a:t>tả</a:t>
                      </a:r>
                      <a:r>
                        <a:rPr lang="en-US" sz="1600" dirty="0">
                          <a:latin typeface="Calibri (Body)"/>
                        </a:rPr>
                        <a:t> chi </a:t>
                      </a:r>
                      <a:r>
                        <a:rPr lang="en-US" sz="1600" dirty="0" err="1">
                          <a:latin typeface="Calibri (Body)"/>
                        </a:rPr>
                        <a:t>tiết</a:t>
                      </a:r>
                      <a:endParaRPr lang="en-US" sz="1600" dirty="0"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33768"/>
                  </a:ext>
                </a:extLst>
              </a:tr>
              <a:tr h="566174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alibri (Body)"/>
                        </a:rPr>
                        <a:t>InvoiceNo</a:t>
                      </a:r>
                      <a:endParaRPr lang="en-US" sz="1600" b="1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 (Body)"/>
                          <a:cs typeface="Times New Roman" panose="02020603050405020304" pitchFamily="18" charset="0"/>
                        </a:rPr>
                        <a:t>Object (</a:t>
                      </a:r>
                      <a:r>
                        <a:rPr lang="en-US" sz="1600" dirty="0" err="1">
                          <a:latin typeface="Calibri (Body)"/>
                          <a:cs typeface="Times New Roman" panose="02020603050405020304" pitchFamily="18" charset="0"/>
                        </a:rPr>
                        <a:t>chuỗi</a:t>
                      </a:r>
                      <a:r>
                        <a:rPr lang="en-US" sz="1600" dirty="0">
                          <a:latin typeface="Calibri (Body)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Số hóa đơn cho mỗi giao dịch. Một hóa đơn có thể chứa nhiều sản phẩm khác nhau.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36937"/>
                  </a:ext>
                </a:extLst>
              </a:tr>
              <a:tr h="342949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alibri (Body)"/>
                        </a:rPr>
                        <a:t>StockCode</a:t>
                      </a:r>
                      <a:endParaRPr lang="en-US" sz="1600" b="1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 (Body)"/>
                          <a:cs typeface="Times New Roman" panose="02020603050405020304" pitchFamily="18" charset="0"/>
                        </a:rPr>
                        <a:t>Object (</a:t>
                      </a:r>
                      <a:r>
                        <a:rPr lang="en-US" sz="1600" dirty="0" err="1">
                          <a:latin typeface="Calibri (Body)"/>
                          <a:cs typeface="Times New Roman" panose="02020603050405020304" pitchFamily="18" charset="0"/>
                        </a:rPr>
                        <a:t>chuỗi</a:t>
                      </a:r>
                      <a:r>
                        <a:rPr lang="en-US" sz="1600" dirty="0">
                          <a:latin typeface="Calibri (Body)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Mã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phẩm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của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từng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mặt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hàng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57445"/>
                  </a:ext>
                </a:extLst>
              </a:tr>
              <a:tr h="56617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alibri (Body)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 (Body)"/>
                          <a:cs typeface="Times New Roman" panose="02020603050405020304" pitchFamily="18" charset="0"/>
                        </a:rPr>
                        <a:t>Object (</a:t>
                      </a:r>
                      <a:r>
                        <a:rPr lang="en-US" sz="1600" dirty="0" err="1">
                          <a:latin typeface="Calibri (Body)"/>
                          <a:cs typeface="Times New Roman" panose="02020603050405020304" pitchFamily="18" charset="0"/>
                        </a:rPr>
                        <a:t>chuỗi</a:t>
                      </a:r>
                      <a:r>
                        <a:rPr lang="en-US" sz="1600" dirty="0">
                          <a:latin typeface="Calibri (Body)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Mô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tả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sản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phẩm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Có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giá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trị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thiếu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chỉ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có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540.455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dòng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hợp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lệ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trên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541.909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dòng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03231"/>
                  </a:ext>
                </a:extLst>
              </a:tr>
              <a:tr h="39341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alibri (Body)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libri (Body)"/>
                          <a:cs typeface="Times New Roman" panose="02020603050405020304" pitchFamily="18" charset="0"/>
                        </a:rPr>
                        <a:t>Interger</a:t>
                      </a:r>
                      <a:endParaRPr lang="en-US" sz="1600" dirty="0">
                        <a:latin typeface="Calibri (Body)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Số lượng mặt hàng được mua trong mỗi giao dịch.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90500"/>
                  </a:ext>
                </a:extLst>
              </a:tr>
              <a:tr h="342949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alibri (Body)"/>
                        </a:rPr>
                        <a:t>InvoiceDate</a:t>
                      </a:r>
                      <a:endParaRPr lang="en-US" sz="1600" b="1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 (Body)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Ngày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giờ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thực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hiện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giao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dịch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06335"/>
                  </a:ext>
                </a:extLst>
              </a:tr>
              <a:tr h="342949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alibri (Body)"/>
                        </a:rPr>
                        <a:t>UnitPrice</a:t>
                      </a:r>
                      <a:endParaRPr lang="en-US" sz="1600" b="1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 (Body)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Đơn giá của từng sản phẩm.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231463"/>
                  </a:ext>
                </a:extLst>
              </a:tr>
              <a:tr h="80456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alibri (Body)"/>
                        </a:rPr>
                        <a:t>CustomerID</a:t>
                      </a:r>
                      <a:endParaRPr lang="en-US" sz="1600" b="1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 (Body)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Mã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định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danh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khách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hàng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Có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nhiều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giá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trị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bị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thiếu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chỉ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có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406.829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dòng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hợp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lệ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trên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541.909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dòng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861589"/>
                  </a:ext>
                </a:extLst>
              </a:tr>
              <a:tr h="342949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alibri (Body)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 (Body)"/>
                          <a:cs typeface="Times New Roman" panose="02020603050405020304" pitchFamily="18" charset="0"/>
                        </a:rPr>
                        <a:t>Object (</a:t>
                      </a:r>
                      <a:r>
                        <a:rPr lang="en-US" sz="1600" dirty="0" err="1">
                          <a:latin typeface="Calibri (Body)"/>
                          <a:cs typeface="Times New Roman" panose="02020603050405020304" pitchFamily="18" charset="0"/>
                        </a:rPr>
                        <a:t>chuỗi</a:t>
                      </a:r>
                      <a:r>
                        <a:rPr lang="en-US" sz="1600" dirty="0">
                          <a:latin typeface="Calibri (Body)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b="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Quốc gia nơi diễn ra mỗi giao dịch.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61946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031CEF7-3F79-690C-3C16-BC2562C24A99}"/>
              </a:ext>
            </a:extLst>
          </p:cNvPr>
          <p:cNvSpPr/>
          <p:nvPr/>
        </p:nvSpPr>
        <p:spPr>
          <a:xfrm>
            <a:off x="644285" y="164884"/>
            <a:ext cx="38438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Bảng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mô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</a:t>
            </a:r>
            <a:r>
              <a:rPr lang="en-US" sz="35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tả</a:t>
            </a:r>
            <a:r>
              <a:rPr lang="en-US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1E3CD0-246E-20AC-05B5-5A78A147151B}"/>
              </a:ext>
            </a:extLst>
          </p:cNvPr>
          <p:cNvSpPr/>
          <p:nvPr/>
        </p:nvSpPr>
        <p:spPr>
          <a:xfrm>
            <a:off x="334297" y="5369677"/>
            <a:ext cx="8622890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vi-VN" b="1" dirty="0">
                <a:latin typeface="Calibri (Body)"/>
              </a:rPr>
              <a:t>Nhận định ban đầu:</a:t>
            </a:r>
            <a:br>
              <a:rPr lang="vi-VN" dirty="0">
                <a:latin typeface="Calibri (Body)"/>
              </a:rPr>
            </a:br>
            <a:r>
              <a:rPr lang="vi-VN" dirty="0">
                <a:latin typeface="Calibri (Body)"/>
              </a:rPr>
              <a:t>- Có giá trị thiếu trong cột </a:t>
            </a:r>
            <a:r>
              <a:rPr lang="vi-VN" b="1" dirty="0">
                <a:latin typeface="Calibri (Body)"/>
              </a:rPr>
              <a:t>Description</a:t>
            </a:r>
            <a:r>
              <a:rPr lang="vi-VN" dirty="0">
                <a:latin typeface="Calibri (Body)"/>
              </a:rPr>
              <a:t> và </a:t>
            </a:r>
            <a:r>
              <a:rPr lang="vi-VN" b="1" dirty="0">
                <a:latin typeface="Calibri (Body)"/>
              </a:rPr>
              <a:t>CustomerID</a:t>
            </a:r>
            <a:r>
              <a:rPr lang="vi-VN" dirty="0">
                <a:latin typeface="Calibri (Body)"/>
              </a:rPr>
              <a:t>, cần được xử lý khi làm sạch dữ liệu.</a:t>
            </a:r>
          </a:p>
          <a:p>
            <a:r>
              <a:rPr lang="vi-VN" dirty="0">
                <a:latin typeface="Calibri (Body)"/>
              </a:rPr>
              <a:t>- Cột </a:t>
            </a:r>
            <a:r>
              <a:rPr lang="vi-VN" b="1" dirty="0">
                <a:latin typeface="Calibri (Body)"/>
              </a:rPr>
              <a:t>InvoiceDate</a:t>
            </a:r>
            <a:r>
              <a:rPr lang="vi-VN" dirty="0">
                <a:latin typeface="Calibri (Body)"/>
              </a:rPr>
              <a:t> đã ở định dạng `datetime`, thuận tiện cho phân tích chuỗi thời gian.</a:t>
            </a:r>
          </a:p>
          <a:p>
            <a:r>
              <a:rPr lang="vi-VN" dirty="0">
                <a:latin typeface="Calibri (Body)"/>
              </a:rPr>
              <a:t>- Một khách hàng có thể có nhiều giao dịch khác nhau, được xác định bằng việc lặp lại </a:t>
            </a:r>
            <a:r>
              <a:rPr lang="vi-VN" b="1" dirty="0">
                <a:latin typeface="Calibri (Body)"/>
              </a:rPr>
              <a:t>CustomerID</a:t>
            </a:r>
            <a:r>
              <a:rPr lang="vi-VN" dirty="0">
                <a:latin typeface="Calibri (Body)"/>
              </a:rPr>
              <a:t> trong nhiều dòng.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551AE-9E83-92F7-768F-39BC082E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964968-F0EE-B62B-41BB-D9699F9F6678}"/>
              </a:ext>
            </a:extLst>
          </p:cNvPr>
          <p:cNvSpPr/>
          <p:nvPr/>
        </p:nvSpPr>
        <p:spPr>
          <a:xfrm>
            <a:off x="693880" y="2557084"/>
            <a:ext cx="2160621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0" kern="1200" cap="none" spc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Hiểu</a:t>
            </a:r>
            <a:r>
              <a:rPr lang="en-US" sz="3500" b="0" kern="120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0" kern="1200" cap="none" spc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sâu</a:t>
            </a:r>
            <a:r>
              <a:rPr lang="en-US" sz="3500" b="0" kern="120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0" kern="1200" cap="none" spc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  <a:ea typeface="+mj-ea"/>
                <a:cs typeface="+mj-cs"/>
              </a:rPr>
              <a:t>hơn</a:t>
            </a:r>
            <a:r>
              <a:rPr lang="en-US" sz="3500" b="0" kern="120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0" kern="1200" cap="none" spc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về</a:t>
            </a:r>
            <a:r>
              <a:rPr lang="en-US" sz="3500" b="0" kern="120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Dataset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C88EB9-44F3-78E3-96CB-510C414E3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742240"/>
            <a:ext cx="5419311" cy="33735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20ECC-50B7-85C4-CF3C-60889258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FB28EBF-E598-9834-7C97-7469EA4ACEFC}"/>
              </a:ext>
            </a:extLst>
          </p:cNvPr>
          <p:cNvSpPr/>
          <p:nvPr/>
        </p:nvSpPr>
        <p:spPr>
          <a:xfrm>
            <a:off x="0" y="1"/>
            <a:ext cx="9144000" cy="12880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7BBF10-034E-41FC-21E8-D54891CD5F2F}"/>
              </a:ext>
            </a:extLst>
          </p:cNvPr>
          <p:cNvSpPr txBox="1"/>
          <p:nvPr/>
        </p:nvSpPr>
        <p:spPr>
          <a:xfrm>
            <a:off x="344128" y="1616504"/>
            <a:ext cx="86032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/>
            </a:pPr>
            <a:r>
              <a:rPr lang="vi-VN" dirty="0">
                <a:latin typeface="Calibri (Body)"/>
              </a:rPr>
              <a:t>• </a:t>
            </a:r>
            <a:r>
              <a:rPr lang="vi-VN" b="1" dirty="0">
                <a:latin typeface="Calibri (Body)"/>
              </a:rPr>
              <a:t>Quantity:</a:t>
            </a:r>
            <a:r>
              <a:rPr lang="vi-VN" dirty="0">
                <a:latin typeface="Calibri (Body)"/>
              </a:rPr>
              <a:t> Trung bình 9.55, nhiều giá trị âm (-80,995 đến 80,995), phân tán mạnh, có outliers → cần xử lý.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• </a:t>
            </a:r>
            <a:r>
              <a:rPr lang="vi-VN" b="1" dirty="0">
                <a:latin typeface="Calibri (Body)"/>
              </a:rPr>
              <a:t>UnitPrice:</a:t>
            </a:r>
            <a:r>
              <a:rPr lang="vi-VN" dirty="0">
                <a:latin typeface="Calibri (Body)"/>
              </a:rPr>
              <a:t> Trung bình 4.61 GBP, có giá trị âm và cao bất thường (từ -11,062.06 đến 38,970) → nghi lỗi nhập liệu.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• </a:t>
            </a:r>
            <a:r>
              <a:rPr lang="vi-VN" b="1" dirty="0">
                <a:latin typeface="Calibri (Body)"/>
              </a:rPr>
              <a:t>CustomerID:</a:t>
            </a:r>
            <a:r>
              <a:rPr lang="vi-VN" dirty="0">
                <a:latin typeface="Calibri (Body)"/>
              </a:rPr>
              <a:t> Chỉ 406,829 dòng hợp lệ trên 541,909 → nhiều missing values, cần xử lý.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• </a:t>
            </a:r>
            <a:r>
              <a:rPr lang="vi-VN" b="1" dirty="0">
                <a:latin typeface="Calibri (Body)"/>
              </a:rPr>
              <a:t>InvoiceNo:</a:t>
            </a:r>
            <a:r>
              <a:rPr lang="vi-VN" dirty="0">
                <a:latin typeface="Calibri (Body)"/>
              </a:rPr>
              <a:t> 25,900 mã hóa đơn, </a:t>
            </a:r>
            <a:r>
              <a:rPr lang="en-US" dirty="0" err="1">
                <a:latin typeface="Calibri (Body)"/>
              </a:rPr>
              <a:t>đứng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đầu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là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mã</a:t>
            </a:r>
            <a:r>
              <a:rPr lang="en-US" dirty="0">
                <a:latin typeface="Calibri (Body)"/>
              </a:rPr>
              <a:t> 573585 </a:t>
            </a:r>
            <a:r>
              <a:rPr lang="en-US" dirty="0" err="1">
                <a:latin typeface="Calibri (Body)"/>
              </a:rPr>
              <a:t>lặp</a:t>
            </a:r>
            <a:r>
              <a:rPr lang="vi-VN" dirty="0">
                <a:latin typeface="Calibri (Body)"/>
              </a:rPr>
              <a:t> 1,114 lần → khả năng đơn hàng lớn.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• </a:t>
            </a:r>
            <a:r>
              <a:rPr lang="vi-VN" b="1" dirty="0">
                <a:latin typeface="Calibri (Body)"/>
              </a:rPr>
              <a:t>StockCode:</a:t>
            </a:r>
            <a:r>
              <a:rPr lang="vi-VN" dirty="0">
                <a:latin typeface="Calibri (Body)"/>
              </a:rPr>
              <a:t> 4,070 mã sản phẩm, phổ biến nhất: 85123A (2,313 lần).</a:t>
            </a:r>
          </a:p>
          <a:p>
            <a:pPr>
              <a:defRPr sz="1800"/>
            </a:pPr>
            <a:r>
              <a:rPr lang="vi-VN" b="1" dirty="0">
                <a:latin typeface="Calibri (Body)"/>
              </a:rPr>
              <a:t>• Description: </a:t>
            </a:r>
            <a:r>
              <a:rPr lang="vi-VN" dirty="0">
                <a:latin typeface="Calibri (Body)"/>
              </a:rPr>
              <a:t>4,223 mô tả sản phẩm, phổ biến nhất: 'WHITE HANGING HEART T-LIGHT HOLDER' (2,369 lần).</a:t>
            </a:r>
          </a:p>
          <a:p>
            <a:pPr>
              <a:defRPr sz="1800"/>
            </a:pPr>
            <a:r>
              <a:rPr lang="vi-VN" dirty="0">
                <a:latin typeface="Calibri (Body)"/>
              </a:rPr>
              <a:t>• </a:t>
            </a:r>
            <a:r>
              <a:rPr lang="vi-VN" b="1" dirty="0">
                <a:latin typeface="Calibri (Body)"/>
              </a:rPr>
              <a:t>Country:</a:t>
            </a:r>
            <a:r>
              <a:rPr lang="vi-VN" dirty="0">
                <a:latin typeface="Calibri (Body)"/>
              </a:rPr>
              <a:t> 38 quốc gia, 91.4% giao dịch từ UK.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E09C5A-58B5-4464-E072-FB788F2BA590}"/>
              </a:ext>
            </a:extLst>
          </p:cNvPr>
          <p:cNvSpPr/>
          <p:nvPr/>
        </p:nvSpPr>
        <p:spPr>
          <a:xfrm>
            <a:off x="265658" y="401116"/>
            <a:ext cx="460966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vi-VN" sz="35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(Body)"/>
              </a:rPr>
              <a:t>Kết luận Phân tích Sơ bộ</a:t>
            </a:r>
            <a:endParaRPr lang="en-US" sz="35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 (Body)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EB207D-9311-F4A9-FD10-E9D95813DB5B}"/>
              </a:ext>
            </a:extLst>
          </p:cNvPr>
          <p:cNvSpPr txBox="1"/>
          <p:nvPr/>
        </p:nvSpPr>
        <p:spPr>
          <a:xfrm>
            <a:off x="344128" y="4872164"/>
            <a:ext cx="868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sz="1800" b="1" dirty="0">
                <a:solidFill>
                  <a:srgbClr val="FF0000"/>
                </a:solidFill>
                <a:latin typeface="Calibri (Body)"/>
              </a:rPr>
              <a:t>👉 </a:t>
            </a:r>
            <a:r>
              <a:rPr lang="vi-VN" sz="1800" b="1" dirty="0">
                <a:solidFill>
                  <a:srgbClr val="FF0000"/>
                </a:solidFill>
                <a:latin typeface="Calibri (Body)"/>
              </a:rPr>
              <a:t>Cần xử lý dữ liệu: loại bỏ/điều chỉnh giá trị âm, missing values, và kiểm tra outliers.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AD7377-AB2B-A7DA-5B6F-677F49E2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7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DF106-57AD-6EA6-16A0-9AB56F9883F0}"/>
              </a:ext>
            </a:extLst>
          </p:cNvPr>
          <p:cNvSpPr txBox="1"/>
          <p:nvPr/>
        </p:nvSpPr>
        <p:spPr>
          <a:xfrm>
            <a:off x="520195" y="2501977"/>
            <a:ext cx="234460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/>
            </a:pPr>
            <a:r>
              <a:rPr lang="en-US" sz="3500" kern="1200" dirty="0">
                <a:solidFill>
                  <a:srgbClr val="FFFFFF"/>
                </a:solidFill>
                <a:latin typeface="Calibri (Body)"/>
                <a:ea typeface="+mj-ea"/>
                <a:cs typeface="+mj-cs"/>
              </a:rPr>
              <a:t>Quy </a:t>
            </a:r>
            <a:r>
              <a:rPr lang="en-US" sz="3500" kern="1200" dirty="0" err="1">
                <a:solidFill>
                  <a:srgbClr val="FFFFFF"/>
                </a:solidFill>
                <a:latin typeface="Calibri (Body)"/>
                <a:ea typeface="+mj-ea"/>
                <a:cs typeface="+mj-cs"/>
              </a:rPr>
              <a:t>trình</a:t>
            </a:r>
            <a:r>
              <a:rPr lang="en-US" sz="3500" kern="1200" dirty="0">
                <a:solidFill>
                  <a:srgbClr val="FFFFFF"/>
                </a:solidFill>
                <a:latin typeface="Calibri (Body)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rgbClr val="FFFFFF"/>
                </a:solidFill>
                <a:latin typeface="Calibri (Body)"/>
                <a:ea typeface="+mj-ea"/>
                <a:cs typeface="+mj-cs"/>
              </a:rPr>
              <a:t>Xử</a:t>
            </a:r>
            <a:r>
              <a:rPr lang="en-US" sz="3500" kern="1200" dirty="0">
                <a:solidFill>
                  <a:srgbClr val="FFFFFF"/>
                </a:solidFill>
                <a:latin typeface="Calibri (Body)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rgbClr val="FFFFFF"/>
                </a:solidFill>
                <a:latin typeface="Calibri (Body)"/>
                <a:ea typeface="+mj-ea"/>
                <a:cs typeface="+mj-cs"/>
              </a:rPr>
              <a:t>lý</a:t>
            </a:r>
            <a:r>
              <a:rPr lang="en-US" sz="3500" kern="1200" dirty="0">
                <a:solidFill>
                  <a:srgbClr val="FFFFFF"/>
                </a:solidFill>
                <a:latin typeface="Calibri (Body)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rgbClr val="FFFFFF"/>
                </a:solidFill>
                <a:latin typeface="Calibri (Body)"/>
                <a:ea typeface="+mj-ea"/>
                <a:cs typeface="+mj-cs"/>
              </a:rPr>
              <a:t>dữ</a:t>
            </a:r>
            <a:r>
              <a:rPr lang="en-US" sz="3500" kern="1200" dirty="0">
                <a:solidFill>
                  <a:srgbClr val="FFFFFF"/>
                </a:solidFill>
                <a:latin typeface="Calibri (Body)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rgbClr val="FFFFFF"/>
                </a:solidFill>
                <a:latin typeface="Calibri (Body)"/>
                <a:ea typeface="+mj-ea"/>
                <a:cs typeface="+mj-cs"/>
              </a:rPr>
              <a:t>liệu</a:t>
            </a:r>
            <a:endParaRPr lang="en-US" sz="3500" kern="1200" dirty="0">
              <a:solidFill>
                <a:srgbClr val="FFFFFF"/>
              </a:solidFill>
              <a:latin typeface="Calibri (Body)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54D71-1F97-D5C4-5399-3A066C45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25" y="3160536"/>
            <a:ext cx="4895850" cy="3038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99F6DE-8B95-35B3-C649-5F0BACA9E96B}"/>
              </a:ext>
            </a:extLst>
          </p:cNvPr>
          <p:cNvSpPr txBox="1"/>
          <p:nvPr/>
        </p:nvSpPr>
        <p:spPr>
          <a:xfrm>
            <a:off x="3749247" y="1012780"/>
            <a:ext cx="4874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-X</a:t>
            </a:r>
            <a:r>
              <a:rPr lang="vi-VN" dirty="0"/>
              <a:t>ử lý missing values, duplicates, loại bỏ mã sản phẩm bất thường, chuẩn hóa mô tả.</a:t>
            </a:r>
            <a:endParaRPr lang="en-US" dirty="0"/>
          </a:p>
          <a:p>
            <a:r>
              <a:rPr lang="en-US" dirty="0"/>
              <a:t>-</a:t>
            </a:r>
            <a:r>
              <a:rPr lang="vi-VN" dirty="0"/>
              <a:t>Loại bỏ giao dịch lỗi: UnitPrice = 0, dịch vụ, phí. </a:t>
            </a:r>
            <a:endParaRPr lang="en-US" dirty="0"/>
          </a:p>
          <a:p>
            <a:r>
              <a:rPr lang="en-US" dirty="0"/>
              <a:t>-Đ</a:t>
            </a:r>
            <a:r>
              <a:rPr lang="vi-VN" dirty="0"/>
              <a:t>ánh dấu &amp; phân tích giao dịch bị hủy (Cancelled).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39EB4-2078-CB45-172B-F2267F10B5F3}"/>
              </a:ext>
            </a:extLst>
          </p:cNvPr>
          <p:cNvSpPr txBox="1"/>
          <p:nvPr/>
        </p:nvSpPr>
        <p:spPr>
          <a:xfrm>
            <a:off x="4749490" y="428156"/>
            <a:ext cx="2874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LÀM SẠCH DỮ LIỆU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0A2A7D-9D72-B7DB-342C-84DE27EE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3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8|0.7|0.8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</TotalTime>
  <Words>4073</Words>
  <Application>Microsoft Office PowerPoint</Application>
  <PresentationFormat>On-screen Show (4:3)</PresentationFormat>
  <Paragraphs>336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Aptos</vt:lpstr>
      <vt:lpstr>Arial</vt:lpstr>
      <vt:lpstr>Arial (Body)</vt:lpstr>
      <vt:lpstr>Calibri</vt:lpstr>
      <vt:lpstr>Calibri (Body)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AORUS 15</dc:creator>
  <cp:keywords/>
  <dc:description>generated using python-pptx</dc:description>
  <cp:lastModifiedBy>AORUS 15</cp:lastModifiedBy>
  <cp:revision>39</cp:revision>
  <dcterms:created xsi:type="dcterms:W3CDTF">2013-01-27T09:14:16Z</dcterms:created>
  <dcterms:modified xsi:type="dcterms:W3CDTF">2025-07-02T14:15:13Z</dcterms:modified>
  <cp:category/>
</cp:coreProperties>
</file>